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31"/>
  </p:notesMasterIdLst>
  <p:handoutMasterIdLst>
    <p:handoutMasterId r:id="rId32"/>
  </p:handoutMasterIdLst>
  <p:sldIdLst>
    <p:sldId id="281" r:id="rId5"/>
    <p:sldId id="314" r:id="rId6"/>
    <p:sldId id="282" r:id="rId7"/>
    <p:sldId id="309" r:id="rId8"/>
    <p:sldId id="319" r:id="rId9"/>
    <p:sldId id="329" r:id="rId10"/>
    <p:sldId id="307" r:id="rId11"/>
    <p:sldId id="302" r:id="rId12"/>
    <p:sldId id="301" r:id="rId13"/>
    <p:sldId id="308" r:id="rId14"/>
    <p:sldId id="332" r:id="rId15"/>
    <p:sldId id="324" r:id="rId16"/>
    <p:sldId id="338" r:id="rId17"/>
    <p:sldId id="339" r:id="rId18"/>
    <p:sldId id="340" r:id="rId19"/>
    <p:sldId id="341" r:id="rId20"/>
    <p:sldId id="343" r:id="rId21"/>
    <p:sldId id="344" r:id="rId22"/>
    <p:sldId id="345" r:id="rId23"/>
    <p:sldId id="326" r:id="rId24"/>
    <p:sldId id="334" r:id="rId25"/>
    <p:sldId id="321" r:id="rId26"/>
    <p:sldId id="333" r:id="rId27"/>
    <p:sldId id="323" r:id="rId28"/>
    <p:sldId id="337" r:id="rId29"/>
    <p:sldId id="336" r:id="rId30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9" autoAdjust="0"/>
    <p:restoredTop sz="96804" autoAdjust="0"/>
  </p:normalViewPr>
  <p:slideViewPr>
    <p:cSldViewPr snapToGrid="0">
      <p:cViewPr varScale="1">
        <p:scale>
          <a:sx n="110" d="100"/>
          <a:sy n="110" d="100"/>
        </p:scale>
        <p:origin x="534" y="108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B76E27F-ECB6-488E-91AF-FFF40050CA53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2023/12/28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61E857-36B8-43F1-9D87-FE508167BCE3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2A6548A-A6DF-4E6D-A063-343A6E919A1C}" type="datetime1">
              <a:rPr lang="zh-TW" altLang="en-US" smtClean="0"/>
              <a:pPr/>
              <a:t>2023/12/28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CFAAAB6-A2C6-4A85-A3A1-98EFBA61C967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b="0" i="0">
              <a:effectLst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ID=d924773e-9a16-4d6d-9803-8cb819e99682</a:t>
            </a:r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
</a:t>
            </a:r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Recipe=text_billboard</a:t>
            </a:r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
</a:t>
            </a:r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Type=TextOnly</a:t>
            </a:r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
</a:t>
            </a:r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Variant=0
FamilyID=AccentBoxWalbaum_Zero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EAA36B1-75F6-458C-B388-8BC01E9857C8}" type="slidenum">
              <a:rPr lang="en-US" altLang="zh-TW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rtlCol="0" anchor="ctr">
            <a:normAutofit/>
          </a:bodyPr>
          <a:lstStyle>
            <a:lvl1pPr algn="ctr">
              <a:defRPr sz="6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3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矩形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rtlCol="0" anchor="ctr">
            <a:normAutofit/>
          </a:bodyPr>
          <a:lstStyle>
            <a:lvl1pPr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 rtlCol="0"/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7" name="圖片版面配置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日期版面配置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4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矩形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rtlCol="0" anchor="ctr">
            <a:normAutofit/>
          </a:bodyPr>
          <a:lstStyle>
            <a:lvl1pPr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7" name="圖片版面配置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日期版面配置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6" name="圖片版面配置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1" name="文字版面配置區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版面配置區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rtlCol="0" anchor="ctr"/>
          <a:lstStyle>
            <a:lvl1pPr algn="ctr">
              <a:buNone/>
              <a:defRPr sz="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圖示</a:t>
            </a:r>
          </a:p>
        </p:txBody>
      </p:sp>
      <p:sp>
        <p:nvSpPr>
          <p:cNvPr id="24" name="圖片版面配置區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rtlCol="0" anchor="ctr"/>
          <a:lstStyle>
            <a:lvl1pPr algn="ctr">
              <a:buNone/>
              <a:defRPr sz="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圖示</a:t>
            </a:r>
          </a:p>
        </p:txBody>
      </p:sp>
      <p:sp>
        <p:nvSpPr>
          <p:cNvPr id="25" name="圖片版面配置區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rtlCol="0" anchor="ctr"/>
          <a:lstStyle>
            <a:lvl1pPr algn="ctr">
              <a:buNone/>
              <a:defRPr sz="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圖示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 rtlCol="0">
            <a:normAutofit/>
          </a:bodyPr>
          <a:lstStyle>
            <a:lvl1pPr>
              <a:defRPr sz="5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20XX/9/4</a:t>
            </a:r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 rtlCol="0"/>
          <a:lstStyle>
            <a:lvl1pPr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 rtlCol="0">
            <a:normAutofit/>
          </a:bodyPr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rtlCol="0">
            <a:normAutofit/>
          </a:bodyPr>
          <a:lstStyle>
            <a:lvl1pPr marL="0" indent="0">
              <a:buNone/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 rtlCol="0">
            <a:normAutofit/>
          </a:bodyPr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064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064" y="3355848"/>
            <a:ext cx="6272784" cy="2825496"/>
          </a:xfrm>
        </p:spPr>
        <p:txBody>
          <a:bodyPr rtlCol="0"/>
          <a:lstStyle>
            <a:lvl1pPr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 2 張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 rtlCol="0"/>
          <a:lstStyle>
            <a:lvl1pPr marL="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rtlCol="0" anchor="ctr">
            <a:normAutofit/>
          </a:bodyPr>
          <a:lstStyle>
            <a:lvl1pPr>
              <a:defRPr sz="5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矩形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rtlCol="0" anchor="ctr">
            <a:normAutofit/>
          </a:bodyPr>
          <a:lstStyle>
            <a:lvl1pPr algn="ctr">
              <a:defRPr sz="4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 useBgFill="1">
        <p:nvSpPr>
          <p:cNvPr id="4" name="矩形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圖片</a:t>
            </a:r>
          </a:p>
        </p:txBody>
      </p:sp>
      <p:sp>
        <p:nvSpPr>
          <p:cNvPr id="10" name="圖片版面配置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圖片</a:t>
            </a:r>
          </a:p>
        </p:txBody>
      </p:sp>
      <p:sp>
        <p:nvSpPr>
          <p:cNvPr id="16" name="圖片版面配置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圖片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8" name="標題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2" name="圖片版面配置區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圖片</a:t>
            </a:r>
          </a:p>
        </p:txBody>
      </p:sp>
      <p:sp>
        <p:nvSpPr>
          <p:cNvPr id="33" name="圖片版面配置區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rtlCol="0" anchor="ctr"/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圖片</a:t>
            </a:r>
          </a:p>
        </p:txBody>
      </p:sp>
      <p:sp>
        <p:nvSpPr>
          <p:cNvPr id="11" name="日期版面配置區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12" name="頁尾版面配置區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37" name="文字版面配置區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zh-TW" altLang="en-US" noProof="0"/>
              <a:t>姓名</a:t>
            </a:r>
          </a:p>
          <a:p>
            <a:pPr lvl="1" rtl="0"/>
            <a:r>
              <a:rPr lang="zh-TW" altLang="en-US" noProof="0"/>
              <a:t>職稱</a:t>
            </a:r>
          </a:p>
        </p:txBody>
      </p:sp>
      <p:sp>
        <p:nvSpPr>
          <p:cNvPr id="38" name="文字版面配置區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zh-TW" altLang="en-US" noProof="0"/>
              <a:t>姓名</a:t>
            </a:r>
          </a:p>
          <a:p>
            <a:pPr lvl="1" rtl="0"/>
            <a:r>
              <a:rPr lang="zh-TW" altLang="en-US" noProof="0"/>
              <a:t>職稱</a:t>
            </a:r>
          </a:p>
        </p:txBody>
      </p:sp>
      <p:sp>
        <p:nvSpPr>
          <p:cNvPr id="39" name="文字版面配置區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zh-TW" altLang="en-US" noProof="0"/>
              <a:t>姓名</a:t>
            </a:r>
          </a:p>
          <a:p>
            <a:pPr lvl="1" rtl="0"/>
            <a:r>
              <a:rPr lang="zh-TW" altLang="en-US" noProof="0"/>
              <a:t>職稱</a:t>
            </a:r>
          </a:p>
        </p:txBody>
      </p:sp>
      <p:sp>
        <p:nvSpPr>
          <p:cNvPr id="40" name="文字版面配置區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zh-TW" altLang="en-US" noProof="0"/>
              <a:t>姓名</a:t>
            </a:r>
          </a:p>
          <a:p>
            <a:pPr lvl="1" rtl="0"/>
            <a:r>
              <a:rPr lang="zh-TW" altLang="en-US" noProof="0"/>
              <a:t>職稱</a:t>
            </a:r>
          </a:p>
        </p:txBody>
      </p:sp>
      <p:sp>
        <p:nvSpPr>
          <p:cNvPr id="41" name="文字版面配置區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zh-TW" altLang="en-US" noProof="0"/>
              <a:t>姓名</a:t>
            </a:r>
          </a:p>
          <a:p>
            <a:pPr lvl="1" rtl="0"/>
            <a:r>
              <a:rPr lang="zh-TW" altLang="en-US" noProof="0"/>
              <a:t>職稱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矩形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 rtlCol="0"/>
          <a:lstStyle>
            <a:lvl1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 rtlCol="0"/>
          <a:lstStyle>
            <a:lvl1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 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矩形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 rtlCol="0"/>
          <a:lstStyle>
            <a:lvl1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4" name="文字預留位置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6" name="內容預留位置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20XX/9/4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簡報標題</a:t>
            </a:r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65A5C87-DF58-40C8-B092-1DE63DB4547E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252728"/>
            <a:ext cx="8586216" cy="2176272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6500" b="1" dirty="0"/>
              <a:t>系統晶片設計實習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4573" y="4166985"/>
            <a:ext cx="6639805" cy="685800"/>
          </a:xfrm>
        </p:spPr>
        <p:txBody>
          <a:bodyPr rtlCol="0"/>
          <a:lstStyle/>
          <a:p>
            <a:r>
              <a:rPr lang="zh-TW" altLang="en-US" b="1" dirty="0">
                <a:solidFill>
                  <a:schemeClr val="tx1"/>
                </a:solidFill>
              </a:rPr>
              <a:t>電子四甲 </a:t>
            </a:r>
            <a:r>
              <a:rPr lang="en-US" altLang="zh-TW" b="1" dirty="0">
                <a:solidFill>
                  <a:schemeClr val="tx1"/>
                </a:solidFill>
              </a:rPr>
              <a:t>- </a:t>
            </a:r>
            <a:r>
              <a:rPr lang="en-US" altLang="zh-TW" b="1" dirty="0" err="1">
                <a:solidFill>
                  <a:schemeClr val="tx1"/>
                </a:solidFill>
              </a:rPr>
              <a:t>C109112162</a:t>
            </a:r>
            <a:r>
              <a:rPr lang="zh-TW" altLang="en-US" b="1" dirty="0">
                <a:solidFill>
                  <a:schemeClr val="tx1"/>
                </a:solidFill>
              </a:rPr>
              <a:t> </a:t>
            </a:r>
            <a:r>
              <a:rPr lang="en-US" altLang="zh-TW" b="1" dirty="0">
                <a:solidFill>
                  <a:schemeClr val="tx1"/>
                </a:solidFill>
              </a:rPr>
              <a:t>–</a:t>
            </a:r>
            <a:r>
              <a:rPr lang="zh-TW" altLang="en-US" b="1" dirty="0">
                <a:solidFill>
                  <a:schemeClr val="tx1"/>
                </a:solidFill>
              </a:rPr>
              <a:t> 朱梓福</a:t>
            </a:r>
            <a:endParaRPr lang="en-US" altLang="zh-TW" b="1" dirty="0">
              <a:solidFill>
                <a:schemeClr val="tx1"/>
              </a:solidFill>
            </a:endParaRPr>
          </a:p>
        </p:txBody>
      </p:sp>
      <p:sp>
        <p:nvSpPr>
          <p:cNvPr id="4" name="副標題 2">
            <a:extLst>
              <a:ext uri="{FF2B5EF4-FFF2-40B4-BE49-F238E27FC236}">
                <a16:creationId xmlns:a16="http://schemas.microsoft.com/office/drawing/2014/main" id="{58E53E56-FEC6-2385-CDBD-29613D79D05D}"/>
              </a:ext>
            </a:extLst>
          </p:cNvPr>
          <p:cNvSpPr txBox="1">
            <a:spLocks/>
          </p:cNvSpPr>
          <p:nvPr/>
        </p:nvSpPr>
        <p:spPr>
          <a:xfrm>
            <a:off x="2774573" y="5247870"/>
            <a:ext cx="6639805" cy="68580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tx1"/>
                </a:solidFill>
              </a:rPr>
              <a:t>電子四甲 </a:t>
            </a:r>
            <a:r>
              <a:rPr lang="en-US" altLang="zh-TW" b="1" dirty="0">
                <a:solidFill>
                  <a:schemeClr val="tx1"/>
                </a:solidFill>
              </a:rPr>
              <a:t>- </a:t>
            </a:r>
            <a:r>
              <a:rPr lang="en-US" altLang="zh-TW" b="1" dirty="0" err="1">
                <a:solidFill>
                  <a:schemeClr val="tx1"/>
                </a:solidFill>
              </a:rPr>
              <a:t>C109112174</a:t>
            </a:r>
            <a:r>
              <a:rPr lang="zh-TW" altLang="en-US" b="1" dirty="0">
                <a:solidFill>
                  <a:schemeClr val="tx1"/>
                </a:solidFill>
              </a:rPr>
              <a:t> </a:t>
            </a:r>
            <a:r>
              <a:rPr lang="en-US" altLang="zh-TW" b="1" dirty="0">
                <a:solidFill>
                  <a:schemeClr val="tx1"/>
                </a:solidFill>
              </a:rPr>
              <a:t>-</a:t>
            </a:r>
            <a:r>
              <a:rPr lang="zh-TW" altLang="en-US" b="1" dirty="0">
                <a:solidFill>
                  <a:schemeClr val="tx1"/>
                </a:solidFill>
              </a:rPr>
              <a:t> 李洋誠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7124B60-5E0F-A613-7B70-07D904BE65E8}"/>
              </a:ext>
            </a:extLst>
          </p:cNvPr>
          <p:cNvSpPr txBox="1"/>
          <p:nvPr/>
        </p:nvSpPr>
        <p:spPr>
          <a:xfrm>
            <a:off x="3004277" y="3152001"/>
            <a:ext cx="618039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000" b="1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  <a:r>
              <a:rPr lang="zh-TW" altLang="en-US" sz="3000" b="1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推箱子益智遊戲</a:t>
            </a:r>
            <a:r>
              <a:rPr lang="en-US" altLang="zh-TW" sz="3000" b="1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 - </a:t>
            </a:r>
            <a:r>
              <a:rPr lang="zh-TW" altLang="en-US" sz="3000" b="1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期末專題報告 </a:t>
            </a:r>
            <a:endParaRPr lang="zh-TW" altLang="en-US" sz="30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60A751-AEDD-7639-C0B2-C2FD05C51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10</a:t>
            </a:fld>
            <a:endParaRPr lang="zh-TW" altLang="en-US" noProof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6EDB2A9-DCF5-A421-70CE-842C1EEA3907}"/>
              </a:ext>
            </a:extLst>
          </p:cNvPr>
          <p:cNvSpPr txBox="1"/>
          <p:nvPr/>
        </p:nvSpPr>
        <p:spPr>
          <a:xfrm>
            <a:off x="609039" y="289795"/>
            <a:ext cx="89148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 err="1"/>
              <a:t>BreakDown</a:t>
            </a:r>
            <a:r>
              <a:rPr lang="en-US" altLang="zh-TW" sz="4000" b="1" dirty="0"/>
              <a:t>-PL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EAB25BED-9BB7-C24B-6580-318BA9ED9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506" y="1350382"/>
            <a:ext cx="9662988" cy="454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21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6A2C84-392C-32C3-735C-AA98D221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11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B1A4F67-8485-2323-035A-65A4A7E5201A}"/>
              </a:ext>
            </a:extLst>
          </p:cNvPr>
          <p:cNvSpPr txBox="1"/>
          <p:nvPr/>
        </p:nvSpPr>
        <p:spPr>
          <a:xfrm>
            <a:off x="838199" y="123297"/>
            <a:ext cx="1200425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500" b="1" dirty="0"/>
              <a:t>MSC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9E81184-0A80-AAE7-574D-AB4DA5F34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763" y="0"/>
            <a:ext cx="7354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070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A1EFEA3-5B42-7506-13FC-507D671E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12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2844A18-6890-B85C-0025-3CDF508B896B}"/>
              </a:ext>
            </a:extLst>
          </p:cNvPr>
          <p:cNvSpPr txBox="1"/>
          <p:nvPr/>
        </p:nvSpPr>
        <p:spPr>
          <a:xfrm>
            <a:off x="198149" y="90989"/>
            <a:ext cx="17435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流程圖</a:t>
            </a:r>
            <a:endParaRPr lang="en-US" altLang="zh-TW" sz="4000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3FAFB2-73AD-44D3-9108-061D3E5A8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4" y="723356"/>
            <a:ext cx="11993851" cy="541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71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5583C9C-EFBB-2386-9FDF-08E9F0875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13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8780D4B-DF79-E8BE-3965-222D09F6F32A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8371462-F1DB-B91C-E1C5-6B47EED55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BDE55F8-A80E-94E6-54DE-AF5FD3A28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E45C3F9-0CA0-0380-F4B5-A49EB6B95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123521"/>
              </p:ext>
            </p:extLst>
          </p:nvPr>
        </p:nvGraphicFramePr>
        <p:xfrm>
          <a:off x="2004697" y="1663831"/>
          <a:ext cx="8182605" cy="396240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715152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6467453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106000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初始化地圖</a:t>
                      </a:r>
                      <a:endParaRPr lang="en-US" altLang="zh-TW" b="1" dirty="0"/>
                    </a:p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Initial_Map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61413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init_map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初始地圖資料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06000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Int </a:t>
                      </a:r>
                      <a:r>
                        <a:rPr lang="en-US" altLang="zh-TW" dirty="0" err="1"/>
                        <a:t>i</a:t>
                      </a:r>
                      <a:r>
                        <a:rPr lang="en-US" altLang="zh-TW" dirty="0"/>
                        <a:t>;                      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給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迴圈使用的地圖高度參數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Int j;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給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迴圈使用的地圖寬度參數</a:t>
                      </a:r>
                      <a:endParaRPr lang="en-US" altLang="zh-TW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61413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614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提供地圖初始化時的資料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81CE23CE-B199-1F80-A1AF-75434D6DB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548" y="161987"/>
            <a:ext cx="1365520" cy="75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027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4237417-9F26-8DC4-6A8D-5BD01C000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3" y="4701341"/>
            <a:ext cx="4114800" cy="365125"/>
          </a:xfrm>
        </p:spPr>
        <p:txBody>
          <a:bodyPr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2F23150-2597-C345-39F1-CBE7CD1D0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14</a:t>
            </a:fld>
            <a:endParaRPr lang="zh-TW" altLang="en-US" noProof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0D94644-02E1-B212-4035-061D9A12F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103772"/>
              </p:ext>
            </p:extLst>
          </p:nvPr>
        </p:nvGraphicFramePr>
        <p:xfrm>
          <a:off x="2004697" y="1663831"/>
          <a:ext cx="8182605" cy="4162696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715152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6467453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999047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計算箱子剩餘數量</a:t>
                      </a:r>
                    </a:p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Remaining_Box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Remaining_Box_led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map);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57881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當前地圖資料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42721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Int </a:t>
                      </a:r>
                      <a:r>
                        <a:rPr lang="en-US" altLang="zh-TW" dirty="0" err="1"/>
                        <a:t>i</a:t>
                      </a:r>
                      <a:r>
                        <a:rPr lang="en-US" altLang="zh-TW" dirty="0"/>
                        <a:t>;                      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迴圈使用的地圖高度參數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Int j;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迴圈使用的地圖寬度參數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cnt_data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;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儲存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迴圈中剩餘箱子的數量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57881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Remaining_Box_Total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5788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計算當前地圖中剩餘箱子的數量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7" name="圖片 6">
            <a:extLst>
              <a:ext uri="{FF2B5EF4-FFF2-40B4-BE49-F238E27FC236}">
                <a16:creationId xmlns:a16="http://schemas.microsoft.com/office/drawing/2014/main" id="{EFF6D436-4FD5-6B7E-5C6B-175DE0252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DF344B8-97BA-ED03-ED12-1D81ABAAA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68DEE1EF-B9E0-7B35-EE94-57F7C649550B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2DDDB50-BF97-17F8-4992-F281C0BC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548" y="161987"/>
            <a:ext cx="1365520" cy="75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45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0B295DC1-30FE-D87D-8991-3FA063142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3" y="4701341"/>
            <a:ext cx="4114800" cy="365125"/>
          </a:xfrm>
        </p:spPr>
        <p:txBody>
          <a:bodyPr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5F16942D-DD79-3FC4-8D52-6DD74A4DE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15</a:t>
            </a:fld>
            <a:endParaRPr lang="zh-TW" altLang="en-US" noProof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83B987E-6185-E9FA-2B5D-A1FE6044E9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062890"/>
              </p:ext>
            </p:extLst>
          </p:nvPr>
        </p:nvGraphicFramePr>
        <p:xfrm>
          <a:off x="2004695" y="1621351"/>
          <a:ext cx="8182605" cy="4466591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715152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6467453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89049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在地圖中搜尋人物座標</a:t>
                      </a:r>
                      <a:endParaRPr lang="en-US" altLang="zh-TW" b="1" dirty="0"/>
                    </a:p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Find_Person_Coordinates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Person_X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Person_Y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map);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51592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當前地圖資料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653769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u16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i</a:t>
                      </a:r>
                      <a:r>
                        <a:rPr lang="en-US" altLang="zh-TW" dirty="0"/>
                        <a:t>;                      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迴圈使用的地圖高度參數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u16</a:t>
                      </a:r>
                      <a:r>
                        <a:rPr lang="en-US" altLang="zh-TW" dirty="0"/>
                        <a:t> j;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迴圈使用的地圖寬度參數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X_Coordinate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;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儲存人物在地圖中的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座標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Y_Coordinate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;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儲存人物在地圖中的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座標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89049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*X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*Y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5159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於當前地圖中搜尋人物的座標</a:t>
                      </a:r>
                      <a:endParaRPr lang="en-US" altLang="zh-TW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5EF67F0E-0C7D-939B-2CB7-7690B255B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10C8DE-41AB-3F7D-0D73-EEAE8DCE6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BA660BE-BEDB-C69D-2A8B-24BC9662195C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BE8DB-F4A4-EAA1-E325-7DE6B6673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548" y="161987"/>
            <a:ext cx="1365520" cy="75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200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620E12B-827C-F1FB-6F11-528260C1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16</a:t>
            </a:fld>
            <a:endParaRPr lang="zh-TW" altLang="en-US" noProof="0"/>
          </a:p>
        </p:txBody>
      </p:sp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9DDFEE50-E2E3-0933-FC3E-62FF65AA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3" y="4701341"/>
            <a:ext cx="4114800" cy="365125"/>
          </a:xfrm>
        </p:spPr>
        <p:txBody>
          <a:bodyPr/>
          <a:lstStyle/>
          <a:p>
            <a:pPr rtl="0"/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ADAF9351-5D42-0BCC-957F-9C305ACC7B4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5A5C87-DF58-40C8-B092-1DE63DB4547E}" type="slidenum">
              <a:rPr lang="en-US" altLang="zh-TW" smtClean="0"/>
              <a:pPr/>
              <a:t>16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CEB76DD-5878-D049-D972-B041FA058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00842"/>
              </p:ext>
            </p:extLst>
          </p:nvPr>
        </p:nvGraphicFramePr>
        <p:xfrm>
          <a:off x="2004695" y="1452623"/>
          <a:ext cx="8182605" cy="446988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715152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6467453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107277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判斷遊戲狀態</a:t>
                      </a:r>
                      <a:endParaRPr lang="en-US" altLang="zh-TW" b="1" dirty="0"/>
                    </a:p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Judge_Game_State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map);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62152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當前地圖資料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53253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u16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i</a:t>
                      </a:r>
                      <a:r>
                        <a:rPr lang="en-US" altLang="zh-TW" dirty="0"/>
                        <a:t>;                      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迴圈使用的地圖高度參數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u16</a:t>
                      </a:r>
                      <a:r>
                        <a:rPr lang="en-US" altLang="zh-TW" dirty="0"/>
                        <a:t> j;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//for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迴圈使用的地圖寬度參數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State_Result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;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儲存遊戲狀態判斷的結果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62152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 *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621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於當前地圖中判斷遊戲狀態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是否通關</a:t>
                      </a:r>
                      <a:r>
                        <a:rPr lang="en-US" altLang="zh-TW" dirty="0"/>
                        <a:t>)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5B8A2B48-3479-24B0-4A41-6F4BB444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B1DA8F1-E793-74EF-E725-0408C6691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63E0CB3-66C5-FA99-9395-103C93EA206A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3BDFA-8F01-386B-80DC-537FF96FF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548" y="161987"/>
            <a:ext cx="1365520" cy="75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40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620E12B-827C-F1FB-6F11-528260C1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17</a:t>
            </a:fld>
            <a:endParaRPr lang="zh-TW" altLang="en-US" noProof="0"/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ADAF9351-5D42-0BCC-957F-9C305ACC7B4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5A5C87-DF58-40C8-B092-1DE63DB4547E}" type="slidenum">
              <a:rPr lang="en-US" altLang="zh-TW" smtClean="0"/>
              <a:pPr/>
              <a:t>17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CEB76DD-5878-D049-D972-B041FA058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598784"/>
              </p:ext>
            </p:extLst>
          </p:nvPr>
        </p:nvGraphicFramePr>
        <p:xfrm>
          <a:off x="801506" y="1473848"/>
          <a:ext cx="10588987" cy="4643432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2219553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8369434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71934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人物移動判斷</a:t>
                      </a:r>
                      <a:endParaRPr lang="en-US" altLang="zh-TW" b="1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7179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對應按鈕的數值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77026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Move_[</a:t>
                      </a:r>
                      <a:r>
                        <a:rPr lang="zh-TW" altLang="en-US" sz="1800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對應方向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](map,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Person_X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Person_Y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人物作出對應移動，並更新地圖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Judge_Game_State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判斷遊戲狀態</a:t>
                      </a:r>
                      <a:endParaRPr lang="en-US" altLang="zh-TW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n-NO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Uart_SendData(&amp;Uart_PS_1);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呼叫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傳輸資料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7179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7179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觸發中斷呼叫人物移動函示和判斷遊戲狀態</a:t>
                      </a:r>
                      <a:endParaRPr lang="en-US" altLang="zh-TW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5B8A2B48-3479-24B0-4A41-6F4BB444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B1DA8F1-E793-74EF-E725-0408C6691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596FAA4-21B2-D17A-3462-918C3E7CEF63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B79C4E0-5781-BCFA-FC54-33608712B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477" y="186531"/>
            <a:ext cx="2423609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002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2FF8C9-8468-7215-0C8B-D5A4B422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18</a:t>
            </a:fld>
            <a:endParaRPr lang="zh-TW" altLang="en-US" noProof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FE37455-017A-348D-3E6E-C8CA0665A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18244"/>
              </p:ext>
            </p:extLst>
          </p:nvPr>
        </p:nvGraphicFramePr>
        <p:xfrm>
          <a:off x="801506" y="1269870"/>
          <a:ext cx="10588987" cy="4925136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2219553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8369434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76264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/>
                        <a:t>遊戲重置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761154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對應按鈕的數值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87682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n-NO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Game_Reset(map, init_map);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更新地圖，將其回復到初始化地圖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Judge_Game_State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判斷遊戲狀態</a:t>
                      </a:r>
                      <a:endParaRPr lang="en-US" altLang="zh-TW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n-NO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Uart_SendData(&amp;Uart_PS_1);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呼叫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傳輸資料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76336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endParaRPr lang="zh-TW" altLang="en-US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76115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觸發中斷呼叫初始化地圖函示和判斷遊戲狀態</a:t>
                      </a:r>
                      <a:endParaRPr lang="en-US" altLang="zh-TW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7" name="圖片 6">
            <a:extLst>
              <a:ext uri="{FF2B5EF4-FFF2-40B4-BE49-F238E27FC236}">
                <a16:creationId xmlns:a16="http://schemas.microsoft.com/office/drawing/2014/main" id="{134EF200-C5DC-5D84-3893-72E1D9BE9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19AE1A3-2C3E-F715-8335-21772CCB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6028C51-DA56-E855-9A6B-FDE10AAEF750}"/>
              </a:ext>
            </a:extLst>
          </p:cNvPr>
          <p:cNvSpPr txBox="1"/>
          <p:nvPr/>
        </p:nvSpPr>
        <p:spPr>
          <a:xfrm>
            <a:off x="5133521" y="186531"/>
            <a:ext cx="1924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422B8-243C-0824-E6F6-1CE0AED39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477" y="186531"/>
            <a:ext cx="2423609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395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2FF8C9-8468-7215-0C8B-D5A4B422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19</a:t>
            </a:fld>
            <a:endParaRPr lang="zh-TW" altLang="en-US" noProof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FE37455-017A-348D-3E6E-C8CA0665A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410969"/>
              </p:ext>
            </p:extLst>
          </p:nvPr>
        </p:nvGraphicFramePr>
        <p:xfrm>
          <a:off x="801506" y="1367446"/>
          <a:ext cx="10588987" cy="4720496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2219553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8369434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68569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UART(</a:t>
                      </a:r>
                      <a:r>
                        <a:rPr lang="zh-TW" altLang="en-US" b="1" dirty="0"/>
                        <a:t>傳輸資料</a:t>
                      </a:r>
                      <a:r>
                        <a:rPr lang="en-US" altLang="zh-TW" b="1" dirty="0"/>
                        <a:t>)</a:t>
                      </a:r>
                    </a:p>
                    <a:p>
                      <a:pPr algn="ctr"/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Uart_SendData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(void *</a:t>
                      </a: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InstancePtr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b="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979559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XUartPs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Uart_PS_1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使用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的指標位置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當前的地圖資料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當前遊戲狀態</a:t>
                      </a:r>
                      <a:endParaRPr lang="zh-TW" altLang="en-US" dirty="0">
                        <a:solidFill>
                          <a:srgbClr val="008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168585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參數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將地圖二維轉為一維陣列</a:t>
                      </a:r>
                      <a:endParaRPr lang="en-US" altLang="zh-TW" sz="1800" kern="1200" dirty="0">
                        <a:solidFill>
                          <a:srgbClr val="008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MapToArray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TransmitBuffer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map,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zh-TW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volatile static </a:t>
                      </a: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u32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ByteSend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= 0;</a:t>
                      </a:r>
                      <a:r>
                        <a:rPr lang="zh-TW" alt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計算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傳輸了多少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Byte</a:t>
                      </a:r>
                      <a:endParaRPr lang="en-US" altLang="zh-TW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TotalByteSend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= 0;</a:t>
                      </a:r>
                      <a:r>
                        <a:rPr lang="zh-TW" alt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儲存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總共傳輸多少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Byte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68569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static </a:t>
                      </a: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u8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TransmitBuffer</a:t>
                      </a:r>
                      <a:r>
                        <a:rPr lang="en-US" altLang="zh-TW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[73];           </a:t>
                      </a:r>
                      <a:r>
                        <a:rPr lang="en-US" altLang="zh-TW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//UART</a:t>
                      </a:r>
                      <a:r>
                        <a:rPr lang="zh-TW" altLang="en-US" sz="1800" kern="1200" dirty="0">
                          <a:solidFill>
                            <a:srgbClr val="008000"/>
                          </a:solidFill>
                          <a:latin typeface="+mn-lt"/>
                          <a:ea typeface="+mn-ea"/>
                          <a:cs typeface="+mn-cs"/>
                        </a:rPr>
                        <a:t>要傳輸的資料</a:t>
                      </a:r>
                      <a:endParaRPr lang="zh-TW" altLang="en-US" b="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  <a:tr h="6837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將「二維」地圖轉換成「一維」陣列並加上遊戲狀態，透過</a:t>
                      </a:r>
                      <a:r>
                        <a:rPr lang="en-US" altLang="zh-TW" dirty="0"/>
                        <a:t>UART</a:t>
                      </a:r>
                      <a:r>
                        <a:rPr lang="zh-TW" altLang="en-US" dirty="0"/>
                        <a:t>傳輸至</a:t>
                      </a:r>
                      <a:r>
                        <a:rPr lang="en-US" altLang="zh-TW" dirty="0"/>
                        <a:t>PC</a:t>
                      </a:r>
                      <a:r>
                        <a:rPr lang="zh-TW" altLang="en-US" dirty="0"/>
                        <a:t>端</a:t>
                      </a:r>
                      <a:endParaRPr lang="en-US" altLang="zh-TW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294336"/>
                  </a:ext>
                </a:extLst>
              </a:tr>
            </a:tbl>
          </a:graphicData>
        </a:graphic>
      </p:graphicFrame>
      <p:pic>
        <p:nvPicPr>
          <p:cNvPr id="7" name="圖片 6">
            <a:extLst>
              <a:ext uri="{FF2B5EF4-FFF2-40B4-BE49-F238E27FC236}">
                <a16:creationId xmlns:a16="http://schemas.microsoft.com/office/drawing/2014/main" id="{134EF200-C5DC-5D84-3893-72E1D9BE9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19AE1A3-2C3E-F715-8335-21772CCB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2F1ED5F-6E0C-2799-87A4-0490CEA8D93C}"/>
              </a:ext>
            </a:extLst>
          </p:cNvPr>
          <p:cNvSpPr txBox="1"/>
          <p:nvPr/>
        </p:nvSpPr>
        <p:spPr>
          <a:xfrm>
            <a:off x="5177063" y="147707"/>
            <a:ext cx="18378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API-PS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992FA4F-DF87-A403-CB58-71EDCD0EF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935" y="126478"/>
            <a:ext cx="1490118" cy="75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34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F35C50D-AE31-F5CC-D493-8DEC42ACD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</a:t>
            </a:fld>
            <a:endParaRPr lang="zh-TW" altLang="en-US" noProof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47FAEDE5-923D-B275-7845-07578155CACA}"/>
              </a:ext>
            </a:extLst>
          </p:cNvPr>
          <p:cNvSpPr txBox="1">
            <a:spLocks/>
          </p:cNvSpPr>
          <p:nvPr/>
        </p:nvSpPr>
        <p:spPr>
          <a:xfrm>
            <a:off x="1092022" y="1080272"/>
            <a:ext cx="10515600" cy="5094472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效能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Baud Rate : </a:t>
            </a:r>
            <a:r>
              <a:rPr lang="en-US" altLang="zh-TW" dirty="0" err="1"/>
              <a:t>115200bps</a:t>
            </a:r>
            <a:endParaRPr lang="en-US" altLang="zh-TW" dirty="0"/>
          </a:p>
          <a:p>
            <a:pPr lvl="1"/>
            <a:r>
              <a:rPr lang="en-US" altLang="zh-TW" dirty="0"/>
              <a:t>Board </a:t>
            </a:r>
            <a:r>
              <a:rPr lang="en-US" altLang="zh-TW" dirty="0" err="1"/>
              <a:t>Clk</a:t>
            </a:r>
            <a:r>
              <a:rPr lang="en-US" altLang="zh-TW" dirty="0"/>
              <a:t> : </a:t>
            </a:r>
            <a:r>
              <a:rPr lang="en-US" altLang="zh-TW" dirty="0" err="1"/>
              <a:t>100MHz</a:t>
            </a:r>
            <a:endParaRPr lang="en-US" altLang="zh-TW" dirty="0"/>
          </a:p>
          <a:p>
            <a:r>
              <a:rPr lang="zh-TW" altLang="en-US" dirty="0"/>
              <a:t>硬體 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ZYNQ-7000 </a:t>
            </a:r>
            <a:r>
              <a:rPr lang="en-US" altLang="zh-TW" dirty="0" err="1"/>
              <a:t>xc7z020clg484</a:t>
            </a:r>
            <a:r>
              <a:rPr lang="en-US" altLang="zh-TW" dirty="0"/>
              <a:t>-1</a:t>
            </a:r>
          </a:p>
          <a:p>
            <a:r>
              <a:rPr lang="zh-TW" altLang="en-US" dirty="0"/>
              <a:t>程式 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C</a:t>
            </a:r>
            <a:r>
              <a:rPr lang="zh-TW" altLang="en-US" dirty="0"/>
              <a:t>   </a:t>
            </a:r>
            <a:r>
              <a:rPr lang="en-US" altLang="zh-TW" dirty="0"/>
              <a:t>(SDK</a:t>
            </a:r>
            <a:r>
              <a:rPr lang="zh-TW" altLang="en-US" dirty="0"/>
              <a:t>執行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C#</a:t>
            </a:r>
            <a:r>
              <a:rPr lang="zh-TW" altLang="en-US" dirty="0"/>
              <a:t> </a:t>
            </a:r>
            <a:r>
              <a:rPr lang="en-US" altLang="zh-TW" dirty="0"/>
              <a:t>(Windows</a:t>
            </a:r>
            <a:r>
              <a:rPr lang="zh-TW" altLang="en-US" dirty="0"/>
              <a:t>平台執行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軟體 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 err="1"/>
              <a:t>Vivado</a:t>
            </a:r>
            <a:r>
              <a:rPr lang="en-US" altLang="zh-TW" dirty="0"/>
              <a:t> 2018.3</a:t>
            </a:r>
          </a:p>
          <a:p>
            <a:pPr lvl="1"/>
            <a:r>
              <a:rPr lang="en-US" altLang="zh-TW" dirty="0" err="1"/>
              <a:t>Vivado</a:t>
            </a:r>
            <a:r>
              <a:rPr lang="en-US" altLang="zh-TW" dirty="0"/>
              <a:t> SDK 2018.3</a:t>
            </a:r>
          </a:p>
          <a:p>
            <a:pPr lvl="1"/>
            <a:r>
              <a:rPr lang="en-US" altLang="zh-TW" dirty="0"/>
              <a:t>Visual studio 2022</a:t>
            </a:r>
          </a:p>
          <a:p>
            <a:r>
              <a:rPr lang="zh-TW" altLang="en-US" dirty="0"/>
              <a:t>介面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sz="2400" dirty="0"/>
              <a:t>UART (PS-PC)</a:t>
            </a:r>
          </a:p>
          <a:p>
            <a:pPr lvl="1"/>
            <a:r>
              <a:rPr lang="en-US" altLang="zh-TW" sz="2400" dirty="0"/>
              <a:t>AIX (PL-PS)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2E7BD24-0F60-702F-1CB9-B249753D8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2" y="683256"/>
            <a:ext cx="10007951" cy="24871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7F1E82C-D264-1E69-ED15-5038C20F7326}"/>
              </a:ext>
            </a:extLst>
          </p:cNvPr>
          <p:cNvSpPr txBox="1"/>
          <p:nvPr/>
        </p:nvSpPr>
        <p:spPr>
          <a:xfrm>
            <a:off x="5488986" y="99730"/>
            <a:ext cx="12140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需求</a:t>
            </a:r>
            <a:endParaRPr lang="en-US" altLang="zh-TW" sz="4000" b="1" dirty="0"/>
          </a:p>
        </p:txBody>
      </p:sp>
    </p:spTree>
    <p:extLst>
      <p:ext uri="{BB962C8B-B14F-4D97-AF65-F5344CB8AC3E}">
        <p14:creationId xmlns:p14="http://schemas.microsoft.com/office/powerpoint/2010/main" val="378647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0CDFA0D-9C77-9A5D-0A0F-B296C0B29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20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2AA693B-7E53-0790-C793-E25B8B024501}"/>
              </a:ext>
            </a:extLst>
          </p:cNvPr>
          <p:cNvSpPr txBox="1"/>
          <p:nvPr/>
        </p:nvSpPr>
        <p:spPr>
          <a:xfrm>
            <a:off x="1123954" y="391427"/>
            <a:ext cx="9944085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500" b="1" dirty="0" err="1"/>
              <a:t>1.UART</a:t>
            </a:r>
            <a:r>
              <a:rPr lang="zh-TW" altLang="en-US" sz="3500" b="1" dirty="0"/>
              <a:t>傳輸內容</a:t>
            </a:r>
            <a:r>
              <a:rPr lang="en-US" altLang="zh-TW" sz="3500" b="1" dirty="0"/>
              <a:t>-</a:t>
            </a:r>
            <a:r>
              <a:rPr lang="zh-TW" altLang="en-US" sz="3500" b="1" dirty="0"/>
              <a:t> </a:t>
            </a:r>
            <a:r>
              <a:rPr lang="en-US" altLang="zh-TW" sz="3500" b="1" dirty="0"/>
              <a:t>[</a:t>
            </a:r>
            <a:r>
              <a:rPr lang="zh-TW" altLang="en-US" sz="3500" b="1" dirty="0"/>
              <a:t>地圖陣列</a:t>
            </a:r>
            <a:r>
              <a:rPr lang="en-US" altLang="zh-TW" sz="3500" b="1" dirty="0"/>
              <a:t>]</a:t>
            </a:r>
            <a:r>
              <a:rPr lang="zh-TW" altLang="en-US" sz="3500" b="1" dirty="0"/>
              <a:t> </a:t>
            </a:r>
            <a:r>
              <a:rPr lang="en-US" altLang="zh-TW" sz="3500" b="1" dirty="0"/>
              <a:t>+</a:t>
            </a:r>
            <a:r>
              <a:rPr lang="zh-TW" altLang="en-US" sz="3500" b="1" dirty="0"/>
              <a:t> </a:t>
            </a:r>
            <a:r>
              <a:rPr lang="en-US" altLang="zh-TW" sz="3500" b="1" dirty="0"/>
              <a:t>[</a:t>
            </a:r>
            <a:r>
              <a:rPr lang="zh-TW" altLang="en-US" sz="3500" b="1" dirty="0"/>
              <a:t>遊戲狀態</a:t>
            </a:r>
            <a:r>
              <a:rPr lang="en-US" altLang="zh-TW" sz="3500" b="1" dirty="0"/>
              <a:t>]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7DB73F8-81A5-4746-1181-1CD65F6AA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4FA5B27-2CBC-15BF-A122-AD695A0D6DD1}"/>
              </a:ext>
            </a:extLst>
          </p:cNvPr>
          <p:cNvSpPr/>
          <p:nvPr/>
        </p:nvSpPr>
        <p:spPr>
          <a:xfrm>
            <a:off x="6410608" y="1350577"/>
            <a:ext cx="3102529" cy="25696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415A7B5-3E2F-E3AC-306B-7D3DC3E0637B}"/>
              </a:ext>
            </a:extLst>
          </p:cNvPr>
          <p:cNvSpPr txBox="1"/>
          <p:nvPr/>
        </p:nvSpPr>
        <p:spPr>
          <a:xfrm>
            <a:off x="6469218" y="1305021"/>
            <a:ext cx="3043919" cy="263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0: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空白處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人物可移動空間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TW" sz="16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1: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牆壁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障礙物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TW" sz="16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3: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擺放目的地</a:t>
            </a:r>
            <a:endParaRPr lang="en-US" altLang="zh-TW" sz="16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4: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箱子</a:t>
            </a:r>
            <a:endParaRPr lang="en-US" altLang="zh-TW" sz="16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5: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人物位於空白處上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8: 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人物位於目的地上</a:t>
            </a:r>
            <a:r>
              <a:rPr lang="en-US" altLang="zh-TW" sz="16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TW" sz="1600" b="1" dirty="0">
                <a:solidFill>
                  <a:srgbClr val="676E95"/>
                </a:solidFill>
                <a:latin typeface="Consolas" panose="020B0609020204030204" pitchFamily="49" charset="0"/>
              </a:rPr>
              <a:t>7: </a:t>
            </a:r>
            <a:r>
              <a:rPr lang="zh-TW" altLang="en-US" sz="1600" b="1" dirty="0">
                <a:solidFill>
                  <a:srgbClr val="676E95"/>
                </a:solidFill>
                <a:latin typeface="Consolas" panose="020B0609020204030204" pitchFamily="49" charset="0"/>
              </a:rPr>
              <a:t>箱子擺放在目的上</a:t>
            </a:r>
            <a:endParaRPr lang="en-US" altLang="zh-TW" sz="1600" b="1" dirty="0">
              <a:solidFill>
                <a:srgbClr val="676E9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7D5B787-1C32-4C0F-C5A4-7BD81FB0E1D0}"/>
              </a:ext>
            </a:extLst>
          </p:cNvPr>
          <p:cNvSpPr txBox="1"/>
          <p:nvPr/>
        </p:nvSpPr>
        <p:spPr>
          <a:xfrm>
            <a:off x="2610163" y="3758449"/>
            <a:ext cx="20467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/>
              <a:t>初始地圖陣列資料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2FB0682-23B3-1A63-A446-6A9277613C1F}"/>
              </a:ext>
            </a:extLst>
          </p:cNvPr>
          <p:cNvSpPr txBox="1"/>
          <p:nvPr/>
        </p:nvSpPr>
        <p:spPr>
          <a:xfrm>
            <a:off x="1577599" y="4271905"/>
            <a:ext cx="9036794" cy="460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/>
              <a:t>UART</a:t>
            </a:r>
            <a:r>
              <a:rPr lang="zh-TW" altLang="en-US" b="1" dirty="0"/>
              <a:t>傳輸</a:t>
            </a:r>
            <a:r>
              <a:rPr lang="en-US" altLang="zh-TW" b="1" dirty="0"/>
              <a:t>:</a:t>
            </a:r>
            <a:r>
              <a:rPr lang="zh-TW" altLang="en-US" b="1" dirty="0"/>
              <a:t> </a:t>
            </a:r>
            <a:r>
              <a:rPr lang="en-US" altLang="zh-TW" b="1" dirty="0"/>
              <a:t>[</a:t>
            </a:r>
            <a:r>
              <a:rPr lang="zh-TW" altLang="en-US" b="1" dirty="0"/>
              <a:t>地圖陣列</a:t>
            </a:r>
            <a:r>
              <a:rPr lang="en-US" altLang="zh-TW" b="1" dirty="0"/>
              <a:t>]</a:t>
            </a:r>
            <a:r>
              <a:rPr lang="zh-TW" altLang="en-US" b="1" dirty="0"/>
              <a:t> </a:t>
            </a:r>
            <a:r>
              <a:rPr lang="en-US" altLang="zh-TW" b="1" dirty="0"/>
              <a:t>+</a:t>
            </a:r>
            <a:r>
              <a:rPr lang="zh-TW" altLang="en-US" b="1" dirty="0"/>
              <a:t> </a:t>
            </a:r>
            <a:r>
              <a:rPr lang="en-US" altLang="zh-TW" b="1" dirty="0"/>
              <a:t>[</a:t>
            </a:r>
            <a:r>
              <a:rPr lang="zh-TW" altLang="en-US" b="1" dirty="0"/>
              <a:t>遊戲狀態</a:t>
            </a:r>
            <a:r>
              <a:rPr lang="en-US" altLang="zh-TW" b="1" dirty="0"/>
              <a:t>]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78D49F6-C4B4-0DB5-1FF5-88D3BED4D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757" y="1350577"/>
            <a:ext cx="3665538" cy="237764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6AE05182-7FB4-8D28-78AA-65626B679A55}"/>
              </a:ext>
            </a:extLst>
          </p:cNvPr>
          <p:cNvSpPr txBox="1"/>
          <p:nvPr/>
        </p:nvSpPr>
        <p:spPr>
          <a:xfrm>
            <a:off x="1577599" y="4778780"/>
            <a:ext cx="9798372" cy="877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800" b="1" dirty="0"/>
              <a:t>地圖陣列</a:t>
            </a:r>
            <a:r>
              <a:rPr lang="en-US" altLang="zh-TW" sz="1800" b="1" dirty="0"/>
              <a:t>:</a:t>
            </a:r>
            <a:endParaRPr lang="en-US" altLang="zh-TW" b="1" dirty="0"/>
          </a:p>
          <a:p>
            <a:pPr>
              <a:lnSpc>
                <a:spcPct val="150000"/>
              </a:lnSpc>
            </a:pP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每一個物件使用</a:t>
            </a:r>
            <a:r>
              <a:rPr lang="en-US" altLang="zh-TW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次</a:t>
            </a:r>
            <a:r>
              <a:rPr lang="en-US" altLang="zh-TW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UART</a:t>
            </a: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傳輸</a:t>
            </a:r>
            <a:r>
              <a:rPr lang="zh-TW" altLang="en-US" dirty="0">
                <a:solidFill>
                  <a:srgbClr val="676E95"/>
                </a:solidFill>
                <a:latin typeface="Consolas" panose="020B0609020204030204" pitchFamily="49" charset="0"/>
              </a:rPr>
              <a:t>，因此傳輸完地圖</a:t>
            </a: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每個物件</a:t>
            </a:r>
            <a:r>
              <a:rPr lang="zh-TW" altLang="en-US" dirty="0">
                <a:solidFill>
                  <a:srgbClr val="676E95"/>
                </a:solidFill>
                <a:latin typeface="Consolas" panose="020B0609020204030204" pitchFamily="49" charset="0"/>
              </a:rPr>
              <a:t>共需要</a:t>
            </a:r>
            <a:r>
              <a:rPr lang="en-US" altLang="zh-TW" dirty="0">
                <a:solidFill>
                  <a:srgbClr val="676E95"/>
                </a:solidFill>
                <a:latin typeface="Consolas" panose="020B0609020204030204" pitchFamily="49" charset="0"/>
              </a:rPr>
              <a:t>72</a:t>
            </a:r>
            <a:r>
              <a:rPr lang="zh-TW" altLang="en-US" dirty="0">
                <a:solidFill>
                  <a:srgbClr val="676E95"/>
                </a:solidFill>
                <a:latin typeface="Consolas" panose="020B0609020204030204" pitchFamily="49" charset="0"/>
              </a:rPr>
              <a:t>次</a:t>
            </a:r>
            <a:r>
              <a:rPr lang="en-US" altLang="zh-TW" dirty="0">
                <a:solidFill>
                  <a:srgbClr val="676E95"/>
                </a:solidFill>
                <a:latin typeface="Consolas" panose="020B0609020204030204" pitchFamily="49" charset="0"/>
              </a:rPr>
              <a:t>UART</a:t>
            </a:r>
            <a:r>
              <a:rPr lang="zh-TW" altLang="en-US" dirty="0">
                <a:solidFill>
                  <a:srgbClr val="676E95"/>
                </a:solidFill>
                <a:latin typeface="Consolas" panose="020B0609020204030204" pitchFamily="49" charset="0"/>
              </a:rPr>
              <a:t>傳輸。</a:t>
            </a:r>
            <a:endParaRPr lang="en-US" altLang="zh-TW" dirty="0">
              <a:solidFill>
                <a:srgbClr val="676E95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037FCDA-DAD3-6533-CFA6-39D6A9576741}"/>
              </a:ext>
            </a:extLst>
          </p:cNvPr>
          <p:cNvSpPr txBox="1"/>
          <p:nvPr/>
        </p:nvSpPr>
        <p:spPr>
          <a:xfrm>
            <a:off x="1577599" y="5656264"/>
            <a:ext cx="9036794" cy="877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800" b="1" dirty="0"/>
              <a:t>遊戲狀態</a:t>
            </a:r>
            <a:r>
              <a:rPr lang="en-US" altLang="zh-TW" sz="1800" b="1" dirty="0"/>
              <a:t>: </a:t>
            </a:r>
          </a:p>
          <a:p>
            <a:pPr>
              <a:lnSpc>
                <a:spcPct val="150000"/>
              </a:lnSpc>
            </a:pPr>
            <a:r>
              <a:rPr lang="en-US" altLang="zh-TW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(1)0 : </a:t>
            </a: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地圖上還有箱子未被擺放 </a:t>
            </a:r>
            <a:r>
              <a:rPr lang="en-US" altLang="zh-TW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, (2)1 : </a:t>
            </a:r>
            <a:r>
              <a:rPr lang="zh-TW" altLang="en-US" b="0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完成所有擺放</a:t>
            </a:r>
            <a:endParaRPr lang="zh-TW" altLang="en-US" b="0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93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94D302F-4D84-7272-72B1-0FF66326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21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6319473-AF8C-77DE-C673-98C994C271D8}"/>
              </a:ext>
            </a:extLst>
          </p:cNvPr>
          <p:cNvSpPr txBox="1"/>
          <p:nvPr/>
        </p:nvSpPr>
        <p:spPr>
          <a:xfrm>
            <a:off x="3681176" y="235044"/>
            <a:ext cx="48296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本周詢問老師的問題</a:t>
            </a:r>
            <a:endParaRPr lang="en-US" altLang="zh-TW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91BD21E-C2CF-7488-5931-7AB47F26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FAD4123-F97E-4C47-7E1C-9267E1781834}"/>
              </a:ext>
            </a:extLst>
          </p:cNvPr>
          <p:cNvSpPr txBox="1"/>
          <p:nvPr/>
        </p:nvSpPr>
        <p:spPr>
          <a:xfrm>
            <a:off x="2002970" y="1499309"/>
            <a:ext cx="8186057" cy="441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AutoNum type="arabicParenBoth"/>
            </a:pPr>
            <a:r>
              <a:rPr lang="en-US" altLang="zh-TW" sz="2400" dirty="0" err="1"/>
              <a:t>BreakDown</a:t>
            </a:r>
            <a:r>
              <a:rPr lang="zh-TW" altLang="en-US" sz="2400" dirty="0"/>
              <a:t>和</a:t>
            </a:r>
            <a:r>
              <a:rPr lang="en-US" altLang="zh-TW" sz="2400" dirty="0"/>
              <a:t>MSC</a:t>
            </a:r>
            <a:r>
              <a:rPr lang="zh-TW" altLang="en-US" sz="2400" dirty="0"/>
              <a:t>上面的方塊需要一致</a:t>
            </a:r>
            <a:endParaRPr lang="en-US" altLang="zh-TW" sz="2400" dirty="0"/>
          </a:p>
          <a:p>
            <a:pPr marL="457200" indent="-457200">
              <a:lnSpc>
                <a:spcPct val="200000"/>
              </a:lnSpc>
              <a:buAutoNum type="arabicParenBoth"/>
            </a:pPr>
            <a:r>
              <a:rPr lang="en-US" altLang="zh-TW" sz="2400" dirty="0"/>
              <a:t> API</a:t>
            </a:r>
            <a:r>
              <a:rPr lang="zh-TW" altLang="en-US" sz="2400" dirty="0"/>
              <a:t>功能描述需要修改，改成輸入</a:t>
            </a:r>
            <a:r>
              <a:rPr lang="en-US" altLang="zh-TW" sz="2400" dirty="0"/>
              <a:t>input</a:t>
            </a:r>
            <a:r>
              <a:rPr lang="zh-TW" altLang="en-US" sz="2400" dirty="0"/>
              <a:t>後執行甚麼，得到甚麼樣的結果。 怎麼去測試</a:t>
            </a:r>
            <a:r>
              <a:rPr lang="en-US" altLang="zh-TW" sz="2400" dirty="0"/>
              <a:t>API</a:t>
            </a:r>
            <a:r>
              <a:rPr lang="zh-TW" altLang="en-US" sz="2400" dirty="0"/>
              <a:t>可以得到預期想要的結果。</a:t>
            </a:r>
            <a:endParaRPr lang="en-US" altLang="zh-TW" sz="2400" dirty="0"/>
          </a:p>
          <a:p>
            <a:pPr>
              <a:lnSpc>
                <a:spcPct val="200000"/>
              </a:lnSpc>
            </a:pPr>
            <a:r>
              <a:rPr lang="zh-TW" altLang="en-US" sz="2400" dirty="0"/>
              <a:t>(3)</a:t>
            </a:r>
          </a:p>
          <a:p>
            <a:pPr>
              <a:lnSpc>
                <a:spcPct val="200000"/>
              </a:lnSpc>
            </a:pPr>
            <a:r>
              <a:rPr lang="zh-TW" altLang="en-US" sz="2400" dirty="0"/>
              <a:t>(</a:t>
            </a:r>
            <a:r>
              <a:rPr lang="en-US" altLang="zh-TW" sz="2400" dirty="0"/>
              <a:t>4</a:t>
            </a:r>
            <a:r>
              <a:rPr lang="zh-TW" alt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0651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8F5D80-E458-6C49-B120-FF05534CF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22</a:t>
            </a:fld>
            <a:endParaRPr lang="zh-TW" altLang="en-US" noProof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774B2BE-9D3E-961B-5E37-02F539756821}"/>
              </a:ext>
            </a:extLst>
          </p:cNvPr>
          <p:cNvSpPr txBox="1"/>
          <p:nvPr/>
        </p:nvSpPr>
        <p:spPr>
          <a:xfrm>
            <a:off x="2002971" y="1888422"/>
            <a:ext cx="8186057" cy="2938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dirty="0"/>
              <a:t>(1) 可能需要加入</a:t>
            </a:r>
            <a:r>
              <a:rPr lang="en-US" altLang="zh-TW" sz="2400" dirty="0"/>
              <a:t>UART</a:t>
            </a:r>
            <a:r>
              <a:rPr lang="zh-TW" altLang="en-US" sz="2400" dirty="0"/>
              <a:t>的</a:t>
            </a:r>
            <a:r>
              <a:rPr lang="en-US" altLang="zh-TW" sz="2400" dirty="0"/>
              <a:t>API</a:t>
            </a:r>
            <a:r>
              <a:rPr lang="zh-TW" altLang="en-US" sz="2400" dirty="0"/>
              <a:t>敘述</a:t>
            </a:r>
            <a:endParaRPr lang="en-US" altLang="zh-TW" sz="2400" dirty="0"/>
          </a:p>
          <a:p>
            <a:pPr>
              <a:lnSpc>
                <a:spcPct val="200000"/>
              </a:lnSpc>
            </a:pPr>
            <a:r>
              <a:rPr lang="zh-TW" altLang="en-US" sz="2400" dirty="0"/>
              <a:t>(2) </a:t>
            </a:r>
            <a:endParaRPr lang="en-US" altLang="zh-TW" sz="2400" dirty="0"/>
          </a:p>
          <a:p>
            <a:pPr>
              <a:lnSpc>
                <a:spcPct val="200000"/>
              </a:lnSpc>
            </a:pPr>
            <a:r>
              <a:rPr lang="zh-TW" altLang="en-US" sz="2400" dirty="0"/>
              <a:t>(3)</a:t>
            </a:r>
            <a:endParaRPr lang="en-US" altLang="zh-TW" sz="2400" dirty="0"/>
          </a:p>
          <a:p>
            <a:pPr>
              <a:lnSpc>
                <a:spcPct val="200000"/>
              </a:lnSpc>
            </a:pPr>
            <a:r>
              <a:rPr lang="zh-TW" altLang="en-US" sz="2400" dirty="0"/>
              <a:t>(</a:t>
            </a:r>
            <a:r>
              <a:rPr lang="en-US" altLang="zh-TW" sz="2400" dirty="0"/>
              <a:t>4</a:t>
            </a:r>
            <a:r>
              <a:rPr lang="zh-TW" altLang="en-US" sz="2400" dirty="0"/>
              <a:t>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63BC269-1EE2-48BD-E08B-D0F598722DDF}"/>
              </a:ext>
            </a:extLst>
          </p:cNvPr>
          <p:cNvSpPr txBox="1"/>
          <p:nvPr/>
        </p:nvSpPr>
        <p:spPr>
          <a:xfrm>
            <a:off x="3891838" y="237448"/>
            <a:ext cx="44083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本周需改善的問題</a:t>
            </a:r>
            <a:endParaRPr lang="en-US" altLang="zh-TW" sz="4000" b="1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84B8C51-1150-635C-0D56-E287DD417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9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9F52D0-94BF-5AB9-B47C-CB0959AC0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23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44725D1-FA35-1FA9-B199-50788585BB88}"/>
              </a:ext>
            </a:extLst>
          </p:cNvPr>
          <p:cNvSpPr txBox="1"/>
          <p:nvPr/>
        </p:nvSpPr>
        <p:spPr>
          <a:xfrm>
            <a:off x="4201661" y="235044"/>
            <a:ext cx="37886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本週遇到的問題</a:t>
            </a:r>
            <a:endParaRPr lang="en-US" altLang="zh-TW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4952982-2E7D-C113-CFB0-FD25A66F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561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1BA737-856D-C515-0FC7-62C4069D4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24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E6BB0CC-46F2-6222-D80D-9ED7B913E122}"/>
              </a:ext>
            </a:extLst>
          </p:cNvPr>
          <p:cNvSpPr txBox="1"/>
          <p:nvPr/>
        </p:nvSpPr>
        <p:spPr>
          <a:xfrm>
            <a:off x="3709403" y="235044"/>
            <a:ext cx="477319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回答上週老師的問題</a:t>
            </a:r>
            <a:endParaRPr lang="en-US" altLang="zh-TW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21F7EF2-8FD8-00F3-8759-1B3221115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82C7A1A-001A-2C57-8B52-0D4BF68CF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024" y="2163262"/>
            <a:ext cx="2543226" cy="216000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534D5749-000F-D617-675C-9FFC91C165B8}"/>
              </a:ext>
            </a:extLst>
          </p:cNvPr>
          <p:cNvSpPr txBox="1"/>
          <p:nvPr/>
        </p:nvSpPr>
        <p:spPr>
          <a:xfrm>
            <a:off x="1242753" y="1281484"/>
            <a:ext cx="5298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/>
              <a:t>1. </a:t>
            </a:r>
            <a:r>
              <a:rPr lang="zh-TW" altLang="en-US" b="1" dirty="0"/>
              <a:t>當箱子推到目的地上時，可不可以再被人物推走</a:t>
            </a:r>
            <a:endParaRPr lang="en-US" altLang="zh-TW" sz="1800" b="1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4AF4C038-C9E8-787D-69B7-44E378A7E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385" y="2163262"/>
            <a:ext cx="2853976" cy="216000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3ADB1F2-2AAC-55B1-2FFB-96C79F849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9496" y="2163262"/>
            <a:ext cx="2229677" cy="2160000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5AF92189-838A-5AF0-81FB-07620C539769}"/>
              </a:ext>
            </a:extLst>
          </p:cNvPr>
          <p:cNvSpPr txBox="1"/>
          <p:nvPr/>
        </p:nvSpPr>
        <p:spPr>
          <a:xfrm>
            <a:off x="1294177" y="4543320"/>
            <a:ext cx="2184299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300" b="1" dirty="0"/>
              <a:t>1.</a:t>
            </a:r>
            <a:r>
              <a:rPr lang="zh-TW" altLang="en-US" sz="1300" b="1" dirty="0"/>
              <a:t>箱子尚未移動至目的地上</a:t>
            </a:r>
            <a:endParaRPr lang="zh-TW" altLang="en-US" sz="13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EF46C0B-F158-0D60-BFC5-74B1DE6C716F}"/>
              </a:ext>
            </a:extLst>
          </p:cNvPr>
          <p:cNvSpPr txBox="1"/>
          <p:nvPr/>
        </p:nvSpPr>
        <p:spPr>
          <a:xfrm>
            <a:off x="5065875" y="4543320"/>
            <a:ext cx="2184299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300" b="1" dirty="0"/>
              <a:t>2.</a:t>
            </a:r>
            <a:r>
              <a:rPr lang="zh-TW" altLang="en-US" sz="1300" b="1" dirty="0"/>
              <a:t>箱子移動至目的地上</a:t>
            </a:r>
            <a:endParaRPr lang="zh-TW" altLang="en-US" sz="130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CB737BA-0230-13BD-9D0B-B1B9BB82C732}"/>
              </a:ext>
            </a:extLst>
          </p:cNvPr>
          <p:cNvSpPr txBox="1"/>
          <p:nvPr/>
        </p:nvSpPr>
        <p:spPr>
          <a:xfrm>
            <a:off x="8384875" y="4543320"/>
            <a:ext cx="218429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300" b="1" dirty="0"/>
              <a:t>3.</a:t>
            </a:r>
            <a:r>
              <a:rPr lang="zh-TW" altLang="en-US" sz="1300" b="1" dirty="0"/>
              <a:t>箱子往前移動推開目的地</a:t>
            </a:r>
            <a:endParaRPr lang="zh-TW" altLang="en-US" sz="13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B4D7FD2-29DE-8040-5411-12CA917B0BB7}"/>
              </a:ext>
            </a:extLst>
          </p:cNvPr>
          <p:cNvSpPr/>
          <p:nvPr/>
        </p:nvSpPr>
        <p:spPr>
          <a:xfrm>
            <a:off x="6990437" y="5087250"/>
            <a:ext cx="1967826" cy="1448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9F1BBCD-1F66-B758-25CD-E082D418E147}"/>
              </a:ext>
            </a:extLst>
          </p:cNvPr>
          <p:cNvSpPr txBox="1"/>
          <p:nvPr/>
        </p:nvSpPr>
        <p:spPr>
          <a:xfrm>
            <a:off x="6985899" y="5039891"/>
            <a:ext cx="1972363" cy="1451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latin typeface="Consolas" panose="020B0609020204030204" pitchFamily="49" charset="0"/>
              </a:rPr>
              <a:t>“ ”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空白處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人物可移動空間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TW" sz="10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“=”: 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牆壁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障礙物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TW" sz="10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latin typeface="Consolas" panose="020B0609020204030204" pitchFamily="49" charset="0"/>
              </a:rPr>
              <a:t>“X”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擺放目的地</a:t>
            </a:r>
            <a:endParaRPr lang="en-US" altLang="zh-TW" sz="10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latin typeface="Consolas" panose="020B0609020204030204" pitchFamily="49" charset="0"/>
              </a:rPr>
              <a:t>“B”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箱子</a:t>
            </a:r>
            <a:endParaRPr lang="en-US" altLang="zh-TW" sz="1000" b="1" dirty="0">
              <a:solidFill>
                <a:srgbClr val="A6ACCD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latin typeface="Consolas" panose="020B0609020204030204" pitchFamily="49" charset="0"/>
              </a:rPr>
              <a:t>“P”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人物</a:t>
            </a:r>
            <a:endParaRPr lang="en-US" altLang="zh-TW" sz="1000" b="1" dirty="0">
              <a:solidFill>
                <a:srgbClr val="676E95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000" b="1" dirty="0">
                <a:solidFill>
                  <a:srgbClr val="676E95"/>
                </a:solidFill>
                <a:latin typeface="Consolas" panose="020B0609020204030204" pitchFamily="49" charset="0"/>
              </a:rPr>
              <a:t>“O”</a:t>
            </a:r>
            <a:r>
              <a:rPr lang="en-US" altLang="zh-TW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zh-TW" altLang="en-US" sz="1000" b="1" dirty="0">
                <a:solidFill>
                  <a:srgbClr val="676E95"/>
                </a:solidFill>
                <a:effectLst/>
                <a:latin typeface="Consolas" panose="020B0609020204030204" pitchFamily="49" charset="0"/>
              </a:rPr>
              <a:t> 箱子擺放在目的地上</a:t>
            </a:r>
            <a:endParaRPr lang="en-US" altLang="zh-TW" sz="1000" b="1" dirty="0">
              <a:solidFill>
                <a:srgbClr val="676E95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7DB9E5-7554-6EFB-81B6-76BD3E355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25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60CE7DF-60F2-F668-9916-3ECEFC677563}"/>
              </a:ext>
            </a:extLst>
          </p:cNvPr>
          <p:cNvSpPr txBox="1"/>
          <p:nvPr/>
        </p:nvSpPr>
        <p:spPr>
          <a:xfrm>
            <a:off x="5554625" y="136525"/>
            <a:ext cx="108274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E182E95-D80D-8C2A-EA3E-60D516A27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0394C76-E38E-E0EC-7A78-1CBD0B072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844411"/>
            <a:ext cx="10007951" cy="248719"/>
          </a:xfrm>
          <a:prstGeom prst="rect">
            <a:avLst/>
          </a:prstGeo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AE7E32B-F5DD-9711-8F1F-394F5E454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266834"/>
              </p:ext>
            </p:extLst>
          </p:nvPr>
        </p:nvGraphicFramePr>
        <p:xfrm>
          <a:off x="589379" y="1945640"/>
          <a:ext cx="5178492" cy="148336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5461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3031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LED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Remaining_Box_led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LED</a:t>
                      </a:r>
                      <a:r>
                        <a:rPr lang="zh-TW" altLang="en-US" dirty="0"/>
                        <a:t>以二進制顯示箱子數量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LEDInst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F08FF9D0-2AFA-7DF4-818D-FC0748083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2707"/>
              </p:ext>
            </p:extLst>
          </p:nvPr>
        </p:nvGraphicFramePr>
        <p:xfrm>
          <a:off x="6424131" y="1950720"/>
          <a:ext cx="5178492" cy="147828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5461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3031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162831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Button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BTNInst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讀取</a:t>
                      </a:r>
                      <a:r>
                        <a:rPr lang="en-US" altLang="zh-TW" dirty="0"/>
                        <a:t>Button</a:t>
                      </a:r>
                      <a:r>
                        <a:rPr lang="zh-TW" altLang="en-US" dirty="0"/>
                        <a:t>按鈕的數值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9647DD6-A87D-EB6F-2F66-9DCB8C0E2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040924"/>
              </p:ext>
            </p:extLst>
          </p:nvPr>
        </p:nvGraphicFramePr>
        <p:xfrm>
          <a:off x="589379" y="4120263"/>
          <a:ext cx="5506622" cy="148336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154240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352382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UART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u8 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TransmitBuffer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[73]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傳輸指定暫存器中的地圖資料</a:t>
                      </a:r>
                      <a:r>
                        <a:rPr lang="en-US" altLang="zh-TW" dirty="0"/>
                        <a:t>+</a:t>
                      </a:r>
                      <a:r>
                        <a:rPr lang="zh-TW" altLang="en-US" dirty="0"/>
                        <a:t>遊戲狀態</a:t>
                      </a:r>
                      <a:endParaRPr lang="en-US" altLang="zh-TW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(u8*)&amp;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TransmitBuffer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TotalByteSend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96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4565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798CA2A4-0983-78FE-F20C-AF41ECDEF669}"/>
              </a:ext>
            </a:extLst>
          </p:cNvPr>
          <p:cNvSpPr txBox="1"/>
          <p:nvPr/>
        </p:nvSpPr>
        <p:spPr>
          <a:xfrm>
            <a:off x="5554625" y="136525"/>
            <a:ext cx="108274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/>
              <a:t>API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2F2FD28-5CA9-ACAB-4B93-79E42F9FD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770058"/>
            <a:ext cx="10007951" cy="24871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FE7B210-F1CF-0AC1-7D65-126672916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844411"/>
            <a:ext cx="10007951" cy="248719"/>
          </a:xfrm>
          <a:prstGeom prst="rect">
            <a:avLst/>
          </a:prstGeom>
        </p:spPr>
      </p:pic>
      <p:sp>
        <p:nvSpPr>
          <p:cNvPr id="14" name="投影片編號版面配置區 3">
            <a:extLst>
              <a:ext uri="{FF2B5EF4-FFF2-40B4-BE49-F238E27FC236}">
                <a16:creationId xmlns:a16="http://schemas.microsoft.com/office/drawing/2014/main" id="{B437E0F4-490E-515E-BF9C-FC5D31A51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26</a:t>
            </a:fld>
            <a:endParaRPr lang="zh-TW" altLang="en-US" noProof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D738980D-CA03-3541-CCBB-330C9867E8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896004"/>
              </p:ext>
            </p:extLst>
          </p:nvPr>
        </p:nvGraphicFramePr>
        <p:xfrm>
          <a:off x="701347" y="1928287"/>
          <a:ext cx="5178492" cy="175260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5461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3031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操控人物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觸發中斷、人物移動、刷新地圖陣列、更新遊戲狀態</a:t>
                      </a:r>
                      <a:endParaRPr lang="en-US" altLang="zh-TW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202777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D9970C10-50A9-21BA-3AF7-673220FC35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299176"/>
              </p:ext>
            </p:extLst>
          </p:nvPr>
        </p:nvGraphicFramePr>
        <p:xfrm>
          <a:off x="6312163" y="1928287"/>
          <a:ext cx="5178492" cy="175260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5462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3030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遊戲重置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觸發中斷、地圖初始化、刷新地圖陣列、更新遊戲狀態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Sokoban_Game_State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033796"/>
                  </a:ext>
                </a:extLst>
              </a:tr>
            </a:tbl>
          </a:graphicData>
        </a:graphic>
      </p:graphicFrame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587F7DB8-893C-C61A-5E74-ADD2344CC8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964518"/>
              </p:ext>
            </p:extLst>
          </p:nvPr>
        </p:nvGraphicFramePr>
        <p:xfrm>
          <a:off x="701347" y="4746923"/>
          <a:ext cx="5182146" cy="148336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6227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5919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再次遊玩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觸發中斷、地圖初始化、刷新地圖陣列</a:t>
                      </a:r>
                      <a:endParaRPr lang="en-US" altLang="zh-TW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202777"/>
                  </a:ext>
                </a:extLst>
              </a:tr>
            </a:tbl>
          </a:graphicData>
        </a:graphic>
      </p:graphicFrame>
      <p:sp>
        <p:nvSpPr>
          <p:cNvPr id="18" name="文字方塊 17">
            <a:extLst>
              <a:ext uri="{FF2B5EF4-FFF2-40B4-BE49-F238E27FC236}">
                <a16:creationId xmlns:a16="http://schemas.microsoft.com/office/drawing/2014/main" id="{8D9D9526-A8E4-9743-072C-023F772C8F4F}"/>
              </a:ext>
            </a:extLst>
          </p:cNvPr>
          <p:cNvSpPr txBox="1"/>
          <p:nvPr/>
        </p:nvSpPr>
        <p:spPr>
          <a:xfrm>
            <a:off x="272135" y="1282978"/>
            <a:ext cx="3590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1.</a:t>
            </a:r>
            <a:r>
              <a:rPr lang="zh-TW" altLang="en-US" dirty="0"/>
              <a:t>遊戲執行中</a:t>
            </a:r>
            <a:r>
              <a:rPr lang="en-US" altLang="zh-TW" dirty="0"/>
              <a:t>(</a:t>
            </a:r>
            <a:r>
              <a:rPr lang="zh-TW" altLang="en-US" dirty="0"/>
              <a:t>遊戲狀態未通關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3148A09-328B-9290-65DD-44F9DB7157AD}"/>
              </a:ext>
            </a:extLst>
          </p:cNvPr>
          <p:cNvSpPr/>
          <p:nvPr/>
        </p:nvSpPr>
        <p:spPr>
          <a:xfrm>
            <a:off x="586272" y="1786404"/>
            <a:ext cx="11019453" cy="20363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16865EA-48DE-CB0A-BA86-8B7979CEC4BE}"/>
              </a:ext>
            </a:extLst>
          </p:cNvPr>
          <p:cNvSpPr txBox="1"/>
          <p:nvPr/>
        </p:nvSpPr>
        <p:spPr>
          <a:xfrm>
            <a:off x="272135" y="4164165"/>
            <a:ext cx="1379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2.</a:t>
            </a:r>
            <a:r>
              <a:rPr lang="zh-TW" altLang="en-US" dirty="0"/>
              <a:t>遊戲通關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1141DEF-6411-5F08-AF7B-D6F720D03F98}"/>
              </a:ext>
            </a:extLst>
          </p:cNvPr>
          <p:cNvSpPr/>
          <p:nvPr/>
        </p:nvSpPr>
        <p:spPr>
          <a:xfrm>
            <a:off x="586271" y="4620856"/>
            <a:ext cx="11019454" cy="17354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53154443-C0AE-40E3-86E2-1EF59FE42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806803"/>
              </p:ext>
            </p:extLst>
          </p:nvPr>
        </p:nvGraphicFramePr>
        <p:xfrm>
          <a:off x="6312161" y="4719044"/>
          <a:ext cx="5182146" cy="1483360"/>
        </p:xfrm>
        <a:graphic>
          <a:graphicData uri="http://schemas.openxmlformats.org/drawingml/2006/table">
            <a:tbl>
              <a:tblPr firstRow="1" bandRow="1">
                <a:solidFill>
                  <a:srgbClr val="FFFFFF"/>
                </a:solidFill>
                <a:tableStyleId>{5940675A-B579-460E-94D1-54222C63F5DA}</a:tableStyleId>
              </a:tblPr>
              <a:tblGrid>
                <a:gridCol w="1086227">
                  <a:extLst>
                    <a:ext uri="{9D8B030D-6E8A-4147-A177-3AD203B41FA5}">
                      <a16:colId xmlns:a16="http://schemas.microsoft.com/office/drawing/2014/main" val="3132115699"/>
                    </a:ext>
                  </a:extLst>
                </a:gridCol>
                <a:gridCol w="4095919">
                  <a:extLst>
                    <a:ext uri="{9D8B030D-6E8A-4147-A177-3AD203B41FA5}">
                      <a16:colId xmlns:a16="http://schemas.microsoft.com/office/drawing/2014/main" val="2291550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類別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遊戲結束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26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btn_value</a:t>
                      </a:r>
                      <a:endParaRPr lang="zh-TW" altLang="en-US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23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功能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dirty="0"/>
                        <a:t>觸發中斷、遊戲結束</a:t>
                      </a:r>
                      <a:endParaRPr lang="en-US" altLang="zh-TW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126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202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2256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156D41D7-FCBE-30A4-5DD4-8C6F17F550D9}"/>
              </a:ext>
            </a:extLst>
          </p:cNvPr>
          <p:cNvSpPr/>
          <p:nvPr/>
        </p:nvSpPr>
        <p:spPr>
          <a:xfrm>
            <a:off x="938274" y="573865"/>
            <a:ext cx="10415526" cy="52173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200000"/>
              </a:lnSpc>
            </a:pPr>
            <a:endParaRPr lang="en-US" altLang="zh-TW" b="1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2CFCBE3-FCF4-D661-FBCB-1558DCCC3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3</a:t>
            </a:fld>
            <a:endParaRPr lang="zh-TW" altLang="en-US" noProof="0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5D6652C3-92F7-0143-B347-BEE5F5D6967B}"/>
              </a:ext>
            </a:extLst>
          </p:cNvPr>
          <p:cNvSpPr txBox="1">
            <a:spLocks/>
          </p:cNvSpPr>
          <p:nvPr/>
        </p:nvSpPr>
        <p:spPr>
          <a:xfrm>
            <a:off x="1391334" y="800395"/>
            <a:ext cx="7685033" cy="701438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b="1" dirty="0"/>
              <a:t>遊戲規則</a:t>
            </a:r>
            <a:r>
              <a:rPr lang="en-US" altLang="zh-TW" b="1" dirty="0"/>
              <a:t>-</a:t>
            </a:r>
            <a:r>
              <a:rPr lang="zh-TW" altLang="en-US" b="1" dirty="0"/>
              <a:t>大綱</a:t>
            </a:r>
            <a:endParaRPr lang="en-US" altLang="zh-TW" b="1" dirty="0"/>
          </a:p>
          <a:p>
            <a:pPr lvl="1">
              <a:lnSpc>
                <a:spcPct val="150000"/>
              </a:lnSpc>
            </a:pPr>
            <a:endParaRPr lang="en-US" altLang="zh-TW" b="1" dirty="0"/>
          </a:p>
        </p:txBody>
      </p:sp>
      <p:pic>
        <p:nvPicPr>
          <p:cNvPr id="3" name="圖片 2" descr="一張含有 Rectangle, 螢幕擷取畫面, 正方形, 建築材料 的圖片&#10;&#10;自動產生的描述">
            <a:extLst>
              <a:ext uri="{FF2B5EF4-FFF2-40B4-BE49-F238E27FC236}">
                <a16:creationId xmlns:a16="http://schemas.microsoft.com/office/drawing/2014/main" id="{9EE49E54-D05B-C18A-9776-0B9C2C620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6986" y="1893464"/>
            <a:ext cx="2915987" cy="3239986"/>
          </a:xfrm>
          <a:prstGeom prst="rect">
            <a:avLst/>
          </a:prstGeom>
        </p:spPr>
      </p:pic>
      <p:sp>
        <p:nvSpPr>
          <p:cNvPr id="12" name="副標題 2">
            <a:extLst>
              <a:ext uri="{FF2B5EF4-FFF2-40B4-BE49-F238E27FC236}">
                <a16:creationId xmlns:a16="http://schemas.microsoft.com/office/drawing/2014/main" id="{E0E14B2A-28EA-1914-3321-29F9BAC28059}"/>
              </a:ext>
            </a:extLst>
          </p:cNvPr>
          <p:cNvSpPr txBox="1">
            <a:spLocks/>
          </p:cNvSpPr>
          <p:nvPr/>
        </p:nvSpPr>
        <p:spPr>
          <a:xfrm>
            <a:off x="1852023" y="1501833"/>
            <a:ext cx="5929836" cy="701438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2000" b="1" dirty="0"/>
              <a:t>遊戲</a:t>
            </a:r>
            <a:r>
              <a:rPr lang="zh-TW" altLang="en-US" sz="2000" b="1" dirty="0">
                <a:solidFill>
                  <a:schemeClr val="tx1"/>
                </a:solidFill>
              </a:rPr>
              <a:t>目標：將所有箱子「</a:t>
            </a:r>
            <a:r>
              <a:rPr lang="zh-TW" altLang="en-US" sz="2000" b="1" dirty="0"/>
              <a:t>推</a:t>
            </a:r>
            <a:r>
              <a:rPr lang="zh-TW" altLang="en-US" sz="2000" b="1" dirty="0">
                <a:solidFill>
                  <a:schemeClr val="tx1"/>
                </a:solidFill>
              </a:rPr>
              <a:t>動」到指定目的地則完成關卡。</a:t>
            </a:r>
            <a:endParaRPr lang="en-US" altLang="zh-TW" sz="2000" b="1" dirty="0">
              <a:solidFill>
                <a:schemeClr val="tx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/>
          </a:p>
          <a:p>
            <a:pPr lvl="1">
              <a:lnSpc>
                <a:spcPct val="150000"/>
              </a:lnSpc>
            </a:pPr>
            <a:endParaRPr lang="en-US" altLang="zh-TW" b="1" dirty="0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6A032EA1-620D-BE69-C596-C2DA51AA6DBC}"/>
              </a:ext>
            </a:extLst>
          </p:cNvPr>
          <p:cNvSpPr txBox="1">
            <a:spLocks/>
          </p:cNvSpPr>
          <p:nvPr/>
        </p:nvSpPr>
        <p:spPr>
          <a:xfrm>
            <a:off x="1852023" y="2662554"/>
            <a:ext cx="5872480" cy="701438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2000" b="1" dirty="0"/>
              <a:t>移動方式：玩家只能在沒有阻礙物</a:t>
            </a:r>
            <a:r>
              <a:rPr lang="en-US" altLang="zh-TW" sz="2000" b="1" dirty="0"/>
              <a:t>(</a:t>
            </a:r>
            <a:r>
              <a:rPr lang="zh-TW" altLang="en-US" sz="2000" b="1" dirty="0"/>
              <a:t>如牆壁</a:t>
            </a:r>
            <a:r>
              <a:rPr lang="en-US" altLang="zh-TW" sz="2000" b="1" dirty="0"/>
              <a:t>)</a:t>
            </a:r>
            <a:r>
              <a:rPr lang="zh-TW" altLang="en-US" sz="2000" b="1" dirty="0"/>
              <a:t>的情況下，上、下、左、右的移動 。</a:t>
            </a:r>
            <a:endParaRPr lang="en-US" altLang="zh-TW" b="1" dirty="0"/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54D5B914-4255-E7DE-A88F-85517D8F00C5}"/>
              </a:ext>
            </a:extLst>
          </p:cNvPr>
          <p:cNvSpPr txBox="1">
            <a:spLocks/>
          </p:cNvSpPr>
          <p:nvPr/>
        </p:nvSpPr>
        <p:spPr>
          <a:xfrm>
            <a:off x="1851264" y="3867662"/>
            <a:ext cx="5872480" cy="701438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2000" b="1" dirty="0"/>
              <a:t>推箱限制：箱子只能被「推」，並且玩家不能同時推動兩個或以上的箱子。</a:t>
            </a:r>
            <a:endParaRPr lang="en-US" altLang="zh-TW" b="1" dirty="0"/>
          </a:p>
        </p:txBody>
      </p:sp>
    </p:spTree>
    <p:extLst>
      <p:ext uri="{BB962C8B-B14F-4D97-AF65-F5344CB8AC3E}">
        <p14:creationId xmlns:p14="http://schemas.microsoft.com/office/powerpoint/2010/main" val="235941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72B3337-273D-BDEE-8A54-C89D7BB5E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4</a:t>
            </a:fld>
            <a:endParaRPr lang="zh-TW" altLang="en-US" noProof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EF10132-9E4E-86D4-4DBA-70105CF07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86" y="1507894"/>
            <a:ext cx="3855430" cy="4232885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4110FC2-DB95-7C99-DEF2-7F9C36BFC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178" y="1353861"/>
            <a:ext cx="4593334" cy="4680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6DA7335-A01C-8B22-625C-715667BA8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0820" y="3008726"/>
            <a:ext cx="1226344" cy="12171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49FC8A4-EE6E-7290-C642-B732C147A5C7}"/>
              </a:ext>
            </a:extLst>
          </p:cNvPr>
          <p:cNvSpPr/>
          <p:nvPr/>
        </p:nvSpPr>
        <p:spPr>
          <a:xfrm>
            <a:off x="6365928" y="3110255"/>
            <a:ext cx="276127" cy="265954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A17340-045B-D58F-3F84-F64E8253D209}"/>
              </a:ext>
            </a:extLst>
          </p:cNvPr>
          <p:cNvSpPr/>
          <p:nvPr/>
        </p:nvSpPr>
        <p:spPr>
          <a:xfrm>
            <a:off x="5894340" y="3015741"/>
            <a:ext cx="1222823" cy="121719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664E91-249D-5734-E4AE-E853963CACE8}"/>
              </a:ext>
            </a:extLst>
          </p:cNvPr>
          <p:cNvSpPr/>
          <p:nvPr/>
        </p:nvSpPr>
        <p:spPr>
          <a:xfrm>
            <a:off x="6365928" y="3872540"/>
            <a:ext cx="276127" cy="265954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6B25C36C-4A53-6F85-0FE8-00D9CDF68AA5}"/>
              </a:ext>
            </a:extLst>
          </p:cNvPr>
          <p:cNvCxnSpPr>
            <a:cxnSpLocks/>
          </p:cNvCxnSpPr>
          <p:nvPr/>
        </p:nvCxnSpPr>
        <p:spPr>
          <a:xfrm flipV="1">
            <a:off x="9280934" y="1963034"/>
            <a:ext cx="0" cy="4702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21B5BA92-0B92-AF84-9557-1DA60C3197CA}"/>
              </a:ext>
            </a:extLst>
          </p:cNvPr>
          <p:cNvCxnSpPr>
            <a:cxnSpLocks/>
          </p:cNvCxnSpPr>
          <p:nvPr/>
        </p:nvCxnSpPr>
        <p:spPr>
          <a:xfrm flipH="1">
            <a:off x="8481922" y="2777285"/>
            <a:ext cx="55517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76570A16-B336-D773-E153-F7F10AA05DD5}"/>
              </a:ext>
            </a:extLst>
          </p:cNvPr>
          <p:cNvCxnSpPr>
            <a:cxnSpLocks/>
          </p:cNvCxnSpPr>
          <p:nvPr/>
        </p:nvCxnSpPr>
        <p:spPr>
          <a:xfrm>
            <a:off x="9280934" y="3110255"/>
            <a:ext cx="0" cy="5211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951E62D2-822F-E0B8-F798-B45BA4DE006E}"/>
              </a:ext>
            </a:extLst>
          </p:cNvPr>
          <p:cNvCxnSpPr>
            <a:cxnSpLocks/>
          </p:cNvCxnSpPr>
          <p:nvPr/>
        </p:nvCxnSpPr>
        <p:spPr>
          <a:xfrm>
            <a:off x="9611860" y="2777285"/>
            <a:ext cx="58565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3EC1D4C5-8535-A000-9501-411E0AB8012A}"/>
              </a:ext>
            </a:extLst>
          </p:cNvPr>
          <p:cNvSpPr/>
          <p:nvPr/>
        </p:nvSpPr>
        <p:spPr>
          <a:xfrm>
            <a:off x="5955533" y="3491359"/>
            <a:ext cx="276127" cy="265954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472DE8C-3F0F-7B2F-7DC9-2BFD2C6BC01A}"/>
              </a:ext>
            </a:extLst>
          </p:cNvPr>
          <p:cNvSpPr/>
          <p:nvPr/>
        </p:nvSpPr>
        <p:spPr>
          <a:xfrm>
            <a:off x="6796968" y="3506708"/>
            <a:ext cx="276127" cy="265954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2DF994B7-1DCF-9C3F-180A-52E18947D30A}"/>
              </a:ext>
            </a:extLst>
          </p:cNvPr>
          <p:cNvSpPr txBox="1"/>
          <p:nvPr/>
        </p:nvSpPr>
        <p:spPr>
          <a:xfrm>
            <a:off x="6293820" y="2568086"/>
            <a:ext cx="33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上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E6BA330E-9434-01A0-8D6A-DD918AC82A91}"/>
              </a:ext>
            </a:extLst>
          </p:cNvPr>
          <p:cNvSpPr txBox="1"/>
          <p:nvPr/>
        </p:nvSpPr>
        <p:spPr>
          <a:xfrm>
            <a:off x="6335262" y="4327448"/>
            <a:ext cx="33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下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24F1EE5A-4746-F9AD-9C6E-8E1E4A42FFA5}"/>
              </a:ext>
            </a:extLst>
          </p:cNvPr>
          <p:cNvSpPr txBox="1"/>
          <p:nvPr/>
        </p:nvSpPr>
        <p:spPr>
          <a:xfrm>
            <a:off x="5477800" y="3432656"/>
            <a:ext cx="368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左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F921EC3-3BF9-AEDD-CB62-920922F405C0}"/>
              </a:ext>
            </a:extLst>
          </p:cNvPr>
          <p:cNvSpPr txBox="1"/>
          <p:nvPr/>
        </p:nvSpPr>
        <p:spPr>
          <a:xfrm>
            <a:off x="7104678" y="3455019"/>
            <a:ext cx="368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右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69C17BB-3C98-66D7-0DED-36282672302D}"/>
              </a:ext>
            </a:extLst>
          </p:cNvPr>
          <p:cNvSpPr txBox="1"/>
          <p:nvPr/>
        </p:nvSpPr>
        <p:spPr>
          <a:xfrm>
            <a:off x="9222508" y="2063965"/>
            <a:ext cx="33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上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EA8FFE5-0B52-16F5-972F-91286380C18F}"/>
              </a:ext>
            </a:extLst>
          </p:cNvPr>
          <p:cNvSpPr txBox="1"/>
          <p:nvPr/>
        </p:nvSpPr>
        <p:spPr>
          <a:xfrm>
            <a:off x="9222508" y="3085687"/>
            <a:ext cx="33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下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C7E4825-23C2-B404-7C1F-80C81F215394}"/>
              </a:ext>
            </a:extLst>
          </p:cNvPr>
          <p:cNvSpPr txBox="1"/>
          <p:nvPr/>
        </p:nvSpPr>
        <p:spPr>
          <a:xfrm>
            <a:off x="8613359" y="2433297"/>
            <a:ext cx="368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左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6C4A1FC-EA91-2FD5-B73A-B4B28552197C}"/>
              </a:ext>
            </a:extLst>
          </p:cNvPr>
          <p:cNvSpPr txBox="1"/>
          <p:nvPr/>
        </p:nvSpPr>
        <p:spPr>
          <a:xfrm>
            <a:off x="9904686" y="2383420"/>
            <a:ext cx="368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右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340FAF6-DFA8-B372-7366-7DC8DF5341E0}"/>
              </a:ext>
            </a:extLst>
          </p:cNvPr>
          <p:cNvSpPr/>
          <p:nvPr/>
        </p:nvSpPr>
        <p:spPr>
          <a:xfrm>
            <a:off x="6357563" y="3498412"/>
            <a:ext cx="276127" cy="265954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02BFCEE-72E1-79EB-D4D8-2E138290975C}"/>
              </a:ext>
            </a:extLst>
          </p:cNvPr>
          <p:cNvCxnSpPr>
            <a:cxnSpLocks/>
          </p:cNvCxnSpPr>
          <p:nvPr/>
        </p:nvCxnSpPr>
        <p:spPr>
          <a:xfrm>
            <a:off x="6647587" y="3772662"/>
            <a:ext cx="409503" cy="739452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42092D1-C302-3E49-A6EA-3395D11656B6}"/>
              </a:ext>
            </a:extLst>
          </p:cNvPr>
          <p:cNvSpPr txBox="1"/>
          <p:nvPr/>
        </p:nvSpPr>
        <p:spPr>
          <a:xfrm>
            <a:off x="7015572" y="4270644"/>
            <a:ext cx="3689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00B0F0"/>
                </a:solidFill>
              </a:rPr>
              <a:t>重置遊戲按鈕</a:t>
            </a:r>
            <a:endParaRPr lang="zh-TW" altLang="en-US" dirty="0">
              <a:solidFill>
                <a:srgbClr val="00B0F0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CE867A0-573C-254B-441C-BAFFF9A5445E}"/>
              </a:ext>
            </a:extLst>
          </p:cNvPr>
          <p:cNvSpPr txBox="1"/>
          <p:nvPr/>
        </p:nvSpPr>
        <p:spPr>
          <a:xfrm>
            <a:off x="3590269" y="237453"/>
            <a:ext cx="52827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硬體按鍵對應遊戲功能</a:t>
            </a:r>
            <a:endParaRPr lang="en-US" altLang="zh-TW" sz="4000" b="1" dirty="0"/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A699C19A-1557-18C0-E51E-ACD70B08B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024" y="899181"/>
            <a:ext cx="10007951" cy="248719"/>
          </a:xfrm>
          <a:prstGeom prst="rect">
            <a:avLst/>
          </a:prstGeom>
        </p:spPr>
      </p:pic>
      <p:sp>
        <p:nvSpPr>
          <p:cNvPr id="40" name="矩形: 圓角 39">
            <a:extLst>
              <a:ext uri="{FF2B5EF4-FFF2-40B4-BE49-F238E27FC236}">
                <a16:creationId xmlns:a16="http://schemas.microsoft.com/office/drawing/2014/main" id="{DF7A6048-63B7-549E-50A2-6E001B74B58E}"/>
              </a:ext>
            </a:extLst>
          </p:cNvPr>
          <p:cNvSpPr/>
          <p:nvPr/>
        </p:nvSpPr>
        <p:spPr>
          <a:xfrm>
            <a:off x="5111498" y="4780877"/>
            <a:ext cx="290158" cy="862642"/>
          </a:xfrm>
          <a:prstGeom prst="roundRect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D832EDFC-AE7E-EDB4-8D2B-C34C21D317B8}"/>
              </a:ext>
            </a:extLst>
          </p:cNvPr>
          <p:cNvSpPr txBox="1"/>
          <p:nvPr/>
        </p:nvSpPr>
        <p:spPr>
          <a:xfrm>
            <a:off x="5392580" y="5089846"/>
            <a:ext cx="6897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92D050"/>
                </a:solidFill>
              </a:rPr>
              <a:t>LED</a:t>
            </a:r>
            <a:r>
              <a:rPr lang="zh-TW" altLang="en-US" b="1" dirty="0">
                <a:solidFill>
                  <a:srgbClr val="92D050"/>
                </a:solidFill>
              </a:rPr>
              <a:t>剩餘箱子數量</a:t>
            </a:r>
            <a:endParaRPr lang="zh-TW" altLang="en-US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47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BFDF934D-6F5D-4681-8532-B66B1592887D}"/>
              </a:ext>
            </a:extLst>
          </p:cNvPr>
          <p:cNvSpPr/>
          <p:nvPr/>
        </p:nvSpPr>
        <p:spPr>
          <a:xfrm>
            <a:off x="7323681" y="1579562"/>
            <a:ext cx="2949129" cy="43355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5A6B1F4-33EC-0337-A7A1-3C740B2EF345}"/>
              </a:ext>
            </a:extLst>
          </p:cNvPr>
          <p:cNvSpPr/>
          <p:nvPr/>
        </p:nvSpPr>
        <p:spPr>
          <a:xfrm>
            <a:off x="2641384" y="1579562"/>
            <a:ext cx="4426958" cy="4351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BB5F5D-543B-C483-5971-332FF5E1C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5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6A059DE-93E2-F17A-AB9A-7298DD00EADC}"/>
              </a:ext>
            </a:extLst>
          </p:cNvPr>
          <p:cNvSpPr txBox="1"/>
          <p:nvPr/>
        </p:nvSpPr>
        <p:spPr>
          <a:xfrm>
            <a:off x="5225182" y="235044"/>
            <a:ext cx="17416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架構圖</a:t>
            </a:r>
            <a:endParaRPr lang="en-US" altLang="zh-TW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4E17983-2A72-14D1-567D-7A26A8A46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24" y="942930"/>
            <a:ext cx="10007951" cy="248719"/>
          </a:xfrm>
          <a:prstGeom prst="rect">
            <a:avLst/>
          </a:prstGeom>
        </p:spPr>
      </p:pic>
      <p:sp>
        <p:nvSpPr>
          <p:cNvPr id="8" name="箭號: 向下 7">
            <a:extLst>
              <a:ext uri="{FF2B5EF4-FFF2-40B4-BE49-F238E27FC236}">
                <a16:creationId xmlns:a16="http://schemas.microsoft.com/office/drawing/2014/main" id="{877D77B3-94D5-01A1-3670-CB711FD2EEFC}"/>
              </a:ext>
            </a:extLst>
          </p:cNvPr>
          <p:cNvSpPr/>
          <p:nvPr/>
        </p:nvSpPr>
        <p:spPr>
          <a:xfrm rot="16200000">
            <a:off x="2146029" y="2702585"/>
            <a:ext cx="188055" cy="60789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17C71EC3-F61F-8E74-C759-3650F600BFF1}"/>
              </a:ext>
            </a:extLst>
          </p:cNvPr>
          <p:cNvSpPr/>
          <p:nvPr/>
        </p:nvSpPr>
        <p:spPr>
          <a:xfrm rot="16200000">
            <a:off x="2146029" y="2433611"/>
            <a:ext cx="188055" cy="60789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5259D74B-463B-76D8-AD80-48244A20B9C3}"/>
              </a:ext>
            </a:extLst>
          </p:cNvPr>
          <p:cNvSpPr/>
          <p:nvPr/>
        </p:nvSpPr>
        <p:spPr>
          <a:xfrm rot="16200000">
            <a:off x="2146030" y="2156991"/>
            <a:ext cx="188055" cy="60789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B6D77ACC-5FEE-1431-A981-6B915072FC95}"/>
              </a:ext>
            </a:extLst>
          </p:cNvPr>
          <p:cNvSpPr/>
          <p:nvPr/>
        </p:nvSpPr>
        <p:spPr>
          <a:xfrm rot="16200000">
            <a:off x="2146031" y="1861918"/>
            <a:ext cx="188055" cy="60789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左大括弧 11">
            <a:extLst>
              <a:ext uri="{FF2B5EF4-FFF2-40B4-BE49-F238E27FC236}">
                <a16:creationId xmlns:a16="http://schemas.microsoft.com/office/drawing/2014/main" id="{28380086-9E42-F168-19E9-C35D2046ED19}"/>
              </a:ext>
            </a:extLst>
          </p:cNvPr>
          <p:cNvSpPr/>
          <p:nvPr/>
        </p:nvSpPr>
        <p:spPr>
          <a:xfrm>
            <a:off x="1269788" y="2043772"/>
            <a:ext cx="607891" cy="10707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A95F081-7432-3D04-5A59-C111A485D8D4}"/>
              </a:ext>
            </a:extLst>
          </p:cNvPr>
          <p:cNvSpPr txBox="1"/>
          <p:nvPr/>
        </p:nvSpPr>
        <p:spPr>
          <a:xfrm>
            <a:off x="456744" y="237203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Button</a:t>
            </a:r>
            <a:endParaRPr lang="zh-TW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C418A03-EF12-3F2C-FF25-EAB4584093E4}"/>
              </a:ext>
            </a:extLst>
          </p:cNvPr>
          <p:cNvSpPr/>
          <p:nvPr/>
        </p:nvSpPr>
        <p:spPr>
          <a:xfrm>
            <a:off x="2760575" y="1873197"/>
            <a:ext cx="1008993" cy="15134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GPIO_0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AC5079E-01CD-9B6A-13AD-40523B0EB6A5}"/>
              </a:ext>
            </a:extLst>
          </p:cNvPr>
          <p:cNvSpPr/>
          <p:nvPr/>
        </p:nvSpPr>
        <p:spPr>
          <a:xfrm>
            <a:off x="2766908" y="3894133"/>
            <a:ext cx="1008993" cy="15134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GPIO_1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6F9AE6DF-2F15-7D32-A846-8DAB7A86CC43}"/>
              </a:ext>
            </a:extLst>
          </p:cNvPr>
          <p:cNvSpPr/>
          <p:nvPr/>
        </p:nvSpPr>
        <p:spPr>
          <a:xfrm rot="5400000">
            <a:off x="1835095" y="4126636"/>
            <a:ext cx="369333" cy="1048481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5B6BB6C-52F6-598A-0A9D-2D9F56306015}"/>
              </a:ext>
            </a:extLst>
          </p:cNvPr>
          <p:cNvSpPr txBox="1"/>
          <p:nvPr/>
        </p:nvSpPr>
        <p:spPr>
          <a:xfrm>
            <a:off x="1478772" y="4055233"/>
            <a:ext cx="1203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 err="1"/>
              <a:t>8bits</a:t>
            </a:r>
            <a:r>
              <a:rPr lang="en-US" altLang="zh-TW" dirty="0"/>
              <a:t> LED</a:t>
            </a:r>
            <a:endParaRPr lang="zh-TW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4660284-9729-9F2D-772A-54472FF1847E}"/>
              </a:ext>
            </a:extLst>
          </p:cNvPr>
          <p:cNvSpPr/>
          <p:nvPr/>
        </p:nvSpPr>
        <p:spPr>
          <a:xfrm>
            <a:off x="4891508" y="3639194"/>
            <a:ext cx="1862356" cy="18371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AXI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interconnect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箭號: 左-右雙向 20">
            <a:extLst>
              <a:ext uri="{FF2B5EF4-FFF2-40B4-BE49-F238E27FC236}">
                <a16:creationId xmlns:a16="http://schemas.microsoft.com/office/drawing/2014/main" id="{6AB816FE-A6F9-137A-B025-6218A93C5E37}"/>
              </a:ext>
            </a:extLst>
          </p:cNvPr>
          <p:cNvSpPr/>
          <p:nvPr/>
        </p:nvSpPr>
        <p:spPr>
          <a:xfrm>
            <a:off x="3807796" y="4402136"/>
            <a:ext cx="1027540" cy="297672"/>
          </a:xfrm>
          <a:prstGeom prst="left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3" name="箭號: 左-上雙向 22">
            <a:extLst>
              <a:ext uri="{FF2B5EF4-FFF2-40B4-BE49-F238E27FC236}">
                <a16:creationId xmlns:a16="http://schemas.microsoft.com/office/drawing/2014/main" id="{DF700FDD-100A-F333-C58D-EB6C1385628A}"/>
              </a:ext>
            </a:extLst>
          </p:cNvPr>
          <p:cNvSpPr/>
          <p:nvPr/>
        </p:nvSpPr>
        <p:spPr>
          <a:xfrm rot="16200000">
            <a:off x="4528141" y="2088743"/>
            <a:ext cx="909198" cy="2104600"/>
          </a:xfrm>
          <a:prstGeom prst="leftUpArrow">
            <a:avLst>
              <a:gd name="adj1" fmla="val 22471"/>
              <a:gd name="adj2" fmla="val 20455"/>
              <a:gd name="adj3" fmla="val 34242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箭號: 上彎 25">
            <a:extLst>
              <a:ext uri="{FF2B5EF4-FFF2-40B4-BE49-F238E27FC236}">
                <a16:creationId xmlns:a16="http://schemas.microsoft.com/office/drawing/2014/main" id="{84EF7EF5-9539-D2A1-A0C6-A642ADCCD416}"/>
              </a:ext>
            </a:extLst>
          </p:cNvPr>
          <p:cNvSpPr/>
          <p:nvPr/>
        </p:nvSpPr>
        <p:spPr>
          <a:xfrm flipV="1">
            <a:off x="3930440" y="1929945"/>
            <a:ext cx="5082931" cy="880114"/>
          </a:xfrm>
          <a:prstGeom prst="bentUpArrow">
            <a:avLst>
              <a:gd name="adj1" fmla="val 29875"/>
              <a:gd name="adj2" fmla="val 28944"/>
              <a:gd name="adj3" fmla="val 2483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5023DE9-ACE5-76B1-C42C-A05AC37C45AA}"/>
              </a:ext>
            </a:extLst>
          </p:cNvPr>
          <p:cNvSpPr/>
          <p:nvPr/>
        </p:nvSpPr>
        <p:spPr>
          <a:xfrm>
            <a:off x="7837157" y="2874562"/>
            <a:ext cx="1862356" cy="260182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遊戲機制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+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UART</a:t>
            </a:r>
            <a:r>
              <a:rPr lang="zh-TW" altLang="en-US" dirty="0">
                <a:solidFill>
                  <a:schemeClr val="tx1"/>
                </a:solidFill>
              </a:rPr>
              <a:t>資料傳輸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DFDA83E4-0AE8-364E-F660-9DC810B3F781}"/>
              </a:ext>
            </a:extLst>
          </p:cNvPr>
          <p:cNvSpPr txBox="1"/>
          <p:nvPr/>
        </p:nvSpPr>
        <p:spPr>
          <a:xfrm>
            <a:off x="6180740" y="186544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interrupt</a:t>
            </a:r>
            <a:endParaRPr lang="zh-TW" altLang="en-US" dirty="0"/>
          </a:p>
        </p:txBody>
      </p:sp>
      <p:sp>
        <p:nvSpPr>
          <p:cNvPr id="30" name="箭號: 左-右雙向 29">
            <a:extLst>
              <a:ext uri="{FF2B5EF4-FFF2-40B4-BE49-F238E27FC236}">
                <a16:creationId xmlns:a16="http://schemas.microsoft.com/office/drawing/2014/main" id="{6D7F8FB4-209F-D004-E422-A424C66EF2AB}"/>
              </a:ext>
            </a:extLst>
          </p:cNvPr>
          <p:cNvSpPr/>
          <p:nvPr/>
        </p:nvSpPr>
        <p:spPr>
          <a:xfrm>
            <a:off x="6779389" y="4388714"/>
            <a:ext cx="1009077" cy="297672"/>
          </a:xfrm>
          <a:prstGeom prst="left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064E15D-B39C-5F43-D39B-3F9BA0F07991}"/>
              </a:ext>
            </a:extLst>
          </p:cNvPr>
          <p:cNvSpPr txBox="1"/>
          <p:nvPr/>
        </p:nvSpPr>
        <p:spPr>
          <a:xfrm>
            <a:off x="4639841" y="5995347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PL</a:t>
            </a:r>
            <a:r>
              <a:rPr lang="zh-TW" altLang="en-US" dirty="0"/>
              <a:t>端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57F59C00-4CCB-2CFB-EC6B-580C368054C4}"/>
              </a:ext>
            </a:extLst>
          </p:cNvPr>
          <p:cNvSpPr txBox="1"/>
          <p:nvPr/>
        </p:nvSpPr>
        <p:spPr>
          <a:xfrm>
            <a:off x="8434750" y="5962053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PS</a:t>
            </a:r>
            <a:r>
              <a:rPr lang="zh-TW" altLang="en-US" dirty="0"/>
              <a:t>端</a:t>
            </a:r>
          </a:p>
        </p:txBody>
      </p:sp>
      <p:sp>
        <p:nvSpPr>
          <p:cNvPr id="36" name="箭號: 向左 35">
            <a:extLst>
              <a:ext uri="{FF2B5EF4-FFF2-40B4-BE49-F238E27FC236}">
                <a16:creationId xmlns:a16="http://schemas.microsoft.com/office/drawing/2014/main" id="{908ABDBF-F4A9-76D9-2647-E10C052D22EC}"/>
              </a:ext>
            </a:extLst>
          </p:cNvPr>
          <p:cNvSpPr/>
          <p:nvPr/>
        </p:nvSpPr>
        <p:spPr>
          <a:xfrm rot="10800000">
            <a:off x="9796895" y="4056223"/>
            <a:ext cx="1303080" cy="478173"/>
          </a:xfrm>
          <a:prstGeom prst="leftArrow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E579AE20-9335-2FF1-4FD8-6690CB12BBAD}"/>
              </a:ext>
            </a:extLst>
          </p:cNvPr>
          <p:cNvSpPr txBox="1"/>
          <p:nvPr/>
        </p:nvSpPr>
        <p:spPr>
          <a:xfrm>
            <a:off x="9773730" y="4096878"/>
            <a:ext cx="119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UART_PS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0604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7DAD907-451E-4EBB-DD38-FBCA6C583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876" y="696641"/>
            <a:ext cx="10007951" cy="24871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EFAC60F-3C6F-2EDF-8E15-F2C00D825753}"/>
              </a:ext>
            </a:extLst>
          </p:cNvPr>
          <p:cNvSpPr txBox="1"/>
          <p:nvPr/>
        </p:nvSpPr>
        <p:spPr>
          <a:xfrm>
            <a:off x="4975818" y="95741"/>
            <a:ext cx="22346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000" b="1" dirty="0"/>
              <a:t>驗收說明</a:t>
            </a:r>
            <a:endParaRPr lang="en-US" altLang="zh-TW" sz="4000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D0E1266-299E-06DE-9914-1464198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6</a:t>
            </a:fld>
            <a:endParaRPr lang="zh-TW" altLang="en-US" noProof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670A3747-BB33-BFDA-786A-636D8A5F583E}"/>
              </a:ext>
            </a:extLst>
          </p:cNvPr>
          <p:cNvSpPr txBox="1">
            <a:spLocks/>
          </p:cNvSpPr>
          <p:nvPr/>
        </p:nvSpPr>
        <p:spPr>
          <a:xfrm>
            <a:off x="1196828" y="803629"/>
            <a:ext cx="9905999" cy="55128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1600"/>
          </a:p>
          <a:p>
            <a:endParaRPr lang="en-US" altLang="zh-TW" sz="1600"/>
          </a:p>
          <a:p>
            <a:endParaRPr lang="en-US" altLang="zh-TW" sz="1600"/>
          </a:p>
          <a:p>
            <a:endParaRPr lang="en-US" altLang="zh-TW" sz="1600"/>
          </a:p>
          <a:p>
            <a:endParaRPr lang="en-US" altLang="zh-TW" sz="1600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zh-TW" sz="1400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56513DBE-921A-ADED-30D5-F960DCFBCB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646242"/>
              </p:ext>
            </p:extLst>
          </p:nvPr>
        </p:nvGraphicFramePr>
        <p:xfrm>
          <a:off x="1255765" y="1052348"/>
          <a:ext cx="9674764" cy="5526968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3231794">
                  <a:extLst>
                    <a:ext uri="{9D8B030D-6E8A-4147-A177-3AD203B41FA5}">
                      <a16:colId xmlns:a16="http://schemas.microsoft.com/office/drawing/2014/main" val="2815000630"/>
                    </a:ext>
                  </a:extLst>
                </a:gridCol>
                <a:gridCol w="6442970">
                  <a:extLst>
                    <a:ext uri="{9D8B030D-6E8A-4147-A177-3AD203B41FA5}">
                      <a16:colId xmlns:a16="http://schemas.microsoft.com/office/drawing/2014/main" val="262466031"/>
                    </a:ext>
                  </a:extLst>
                </a:gridCol>
              </a:tblGrid>
              <a:tr h="3777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功能</a:t>
                      </a:r>
                      <a:endParaRPr lang="en-US" altLang="zh-TW" sz="1400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驗收方式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1159482"/>
                  </a:ext>
                </a:extLst>
              </a:tr>
              <a:tr h="387672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開始遊戲</a:t>
                      </a:r>
                      <a:endParaRPr lang="en-US" altLang="zh-TW" sz="1400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當程式燒錄至「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EGO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板子」或「按下重置按鈕」，傳輸初始化的地圖到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PC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0972615"/>
                  </a:ext>
                </a:extLst>
              </a:tr>
              <a:tr h="387672">
                <a:tc>
                  <a:txBody>
                    <a:bodyPr/>
                    <a:lstStyle/>
                    <a:p>
                      <a:r>
                        <a:rPr lang="en-US" altLang="zh-TW" sz="1400" b="1" dirty="0">
                          <a:latin typeface="+mn-ea"/>
                          <a:ea typeface="+mn-ea"/>
                        </a:rPr>
                        <a:t>UART</a:t>
                      </a: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傳輸地圖資料至</a:t>
                      </a:r>
                      <a:r>
                        <a:rPr lang="en-US" altLang="zh-TW" sz="1400" b="1" dirty="0">
                          <a:latin typeface="+mn-ea"/>
                          <a:ea typeface="+mn-ea"/>
                        </a:rPr>
                        <a:t>PC</a:t>
                      </a:r>
                      <a:endParaRPr lang="zh-TW" altLang="en-US" sz="1400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確認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UART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傳輸內容「地圖資料」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+ 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「遊戲結束判斷狀態」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可用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ASCII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方便偵錯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)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7118279"/>
                  </a:ext>
                </a:extLst>
              </a:tr>
              <a:tr h="504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>
                          <a:latin typeface="+mn-ea"/>
                          <a:ea typeface="+mn-ea"/>
                        </a:rPr>
                        <a:t>PC</a:t>
                      </a: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上繪製出遊戲畫面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透過「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C#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」將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PS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中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UART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傳來的資料解碼，繪製出遊戲畫面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2341735"/>
                  </a:ext>
                </a:extLst>
              </a:tr>
              <a:tr h="504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顯示「未擺放」位置的數量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EGO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燒錄後， 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LED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以二進制顯示「剩餘」箱子的數量。箱子的初始數量為「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」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34208"/>
                  </a:ext>
                </a:extLst>
              </a:tr>
              <a:tr h="4982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控制人物角色移動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按下「上下左右」對應按鈕後，會「觸發中斷」並更改地圖陣列的資訊，並於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PC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端的畫面上顯示對應的變化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7047621"/>
                  </a:ext>
                </a:extLst>
              </a:tr>
              <a:tr h="4414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按鈕觸發中斷執行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「人物移動」和「重新遊玩」按鈕被按下時，遊戲中斷並執行對應動作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0148829"/>
                  </a:ext>
                </a:extLst>
              </a:tr>
              <a:tr h="4414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>
                          <a:latin typeface="+mn-ea"/>
                          <a:ea typeface="+mn-ea"/>
                        </a:rPr>
                        <a:t>LED</a:t>
                      </a: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顯示剩餘箱子數量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當箱子擺放在目的地上時箱子數量減少，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LED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上的二進置數值隨著減少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1660970"/>
                  </a:ext>
                </a:extLst>
              </a:tr>
              <a:tr h="5044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遊戲完成判斷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當地圖上「都沒有」箱子的時候，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UART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傳輸「完成通關狀態」的數值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2442082"/>
                  </a:ext>
                </a:extLst>
              </a:tr>
              <a:tr h="5044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>
                          <a:latin typeface="+mn-ea"/>
                          <a:ea typeface="+mn-ea"/>
                        </a:rPr>
                        <a:t>PC</a:t>
                      </a: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顯示通關文字視窗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從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PS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中</a:t>
                      </a:r>
                      <a:r>
                        <a:rPr lang="en-US" altLang="zh-TW" sz="1400" b="0" dirty="0">
                          <a:latin typeface="+mn-ea"/>
                          <a:ea typeface="+mn-ea"/>
                        </a:rPr>
                        <a:t>UART</a:t>
                      </a:r>
                      <a:r>
                        <a:rPr lang="zh-TW" altLang="en-US" sz="1400" b="0" dirty="0">
                          <a:latin typeface="+mn-ea"/>
                          <a:ea typeface="+mn-ea"/>
                        </a:rPr>
                        <a:t>傳來的「遊戲狀態」解碼，判斷是否顯示遊戲通關的文字視窗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1676837"/>
                  </a:ext>
                </a:extLst>
              </a:tr>
              <a:tr h="4776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「遊玩中」重新遊玩遊戲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按下「重置按鈕」後，回復到初始地圖以及</a:t>
                      </a:r>
                      <a:r>
                        <a:rPr lang="en-US" altLang="zh-TW" sz="1400" dirty="0">
                          <a:latin typeface="+mn-ea"/>
                          <a:ea typeface="+mn-ea"/>
                        </a:rPr>
                        <a:t>LED</a:t>
                      </a: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顯示初始箱子數量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7767478"/>
                  </a:ext>
                </a:extLst>
              </a:tr>
              <a:tr h="4776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>
                          <a:latin typeface="+mn-ea"/>
                          <a:ea typeface="+mn-ea"/>
                        </a:rPr>
                        <a:t>「通關後」重新遊玩遊戲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>
                          <a:latin typeface="+mn-ea"/>
                          <a:ea typeface="+mn-ea"/>
                        </a:rPr>
                        <a:t>通關後可以按下「上下左右」來重新遊玩地圖，而重置按鈕則是退出遊戲</a:t>
                      </a:r>
                      <a:endParaRPr lang="en-US" altLang="zh-TW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192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81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91F1E74-D190-FA09-935F-6F5AEC95C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7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6A8316C-59EE-5C98-00A6-473105BDBC55}"/>
              </a:ext>
            </a:extLst>
          </p:cNvPr>
          <p:cNvSpPr txBox="1"/>
          <p:nvPr/>
        </p:nvSpPr>
        <p:spPr>
          <a:xfrm>
            <a:off x="4178852" y="501650"/>
            <a:ext cx="383429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5000" b="1" dirty="0" err="1"/>
              <a:t>BreakDown</a:t>
            </a:r>
            <a:endParaRPr lang="zh-TW" altLang="en-US" sz="5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8A4BD4E-046F-7BA8-849A-49AE2E75D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26" y="2281139"/>
            <a:ext cx="11206748" cy="229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05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F080614-D6E2-8DA4-6D3D-9F57E2A9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8</a:t>
            </a:fld>
            <a:endParaRPr lang="zh-TW" altLang="en-US" noProof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EA6DC7F-356F-A84F-1B47-6695E7836904}"/>
              </a:ext>
            </a:extLst>
          </p:cNvPr>
          <p:cNvSpPr txBox="1"/>
          <p:nvPr/>
        </p:nvSpPr>
        <p:spPr>
          <a:xfrm>
            <a:off x="672101" y="397000"/>
            <a:ext cx="89148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 err="1"/>
              <a:t>BreakDown</a:t>
            </a:r>
            <a:r>
              <a:rPr lang="en-US" altLang="zh-TW" sz="4000" b="1" dirty="0"/>
              <a:t>-PC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BC8CB6A-2660-390B-5B5B-767CF7203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392" y="1983328"/>
            <a:ext cx="9527215" cy="289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93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2F38603-4A3B-1B40-6DF8-63BAF871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65A5C87-DF58-40C8-B092-1DE63DB4547E}" type="slidenum">
              <a:rPr lang="en-US" altLang="zh-TW" noProof="0" smtClean="0"/>
              <a:t>9</a:t>
            </a:fld>
            <a:endParaRPr lang="zh-TW" altLang="en-US" noProof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AA794B0-8FED-0848-9A59-343EB6C83625}"/>
              </a:ext>
            </a:extLst>
          </p:cNvPr>
          <p:cNvSpPr txBox="1"/>
          <p:nvPr/>
        </p:nvSpPr>
        <p:spPr>
          <a:xfrm>
            <a:off x="672101" y="397000"/>
            <a:ext cx="42856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000" b="1" dirty="0" err="1"/>
              <a:t>BreakDown</a:t>
            </a:r>
            <a:r>
              <a:rPr lang="en-US" altLang="zh-TW" sz="4000" b="1" dirty="0"/>
              <a:t>-PS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2716CC9-0FE6-DB27-A508-53B803DBE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963" y="0"/>
            <a:ext cx="6440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85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872_TF89213316_Win32" id="{383ED126-3325-4608-AA12-8ABF5411E01A}" vid="{C35C8160-B903-4372-84AE-5953110B003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0D7697-8E53-4EA8-8CBB-9C19575257BF}">
  <ds:schemaRefs>
    <ds:schemaRef ds:uri="71af3243-3dd4-4a8d-8c0d-dd76da1f02a5"/>
    <ds:schemaRef ds:uri="16c05727-aa75-4e4a-9b5f-8a80a1165891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醒目色塊簡報</Template>
  <TotalTime>0</TotalTime>
  <Words>1652</Words>
  <Application>Microsoft Office PowerPoint</Application>
  <PresentationFormat>寬螢幕</PresentationFormat>
  <Paragraphs>314</Paragraphs>
  <Slides>26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2" baseType="lpstr">
      <vt:lpstr>Microsoft JhengHei UI</vt:lpstr>
      <vt:lpstr>Arial</vt:lpstr>
      <vt:lpstr>Avenir Next LT Pro</vt:lpstr>
      <vt:lpstr>Consolas</vt:lpstr>
      <vt:lpstr>Times New Roman</vt:lpstr>
      <vt:lpstr>AccentBoxVTI</vt:lpstr>
      <vt:lpstr>系統晶片設計實習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系統晶片設計實習-HW2</dc:title>
  <dc:creator>C109112140</dc:creator>
  <cp:lastModifiedBy>C109112140</cp:lastModifiedBy>
  <cp:revision>400</cp:revision>
  <dcterms:created xsi:type="dcterms:W3CDTF">2023-11-03T06:50:12Z</dcterms:created>
  <dcterms:modified xsi:type="dcterms:W3CDTF">2023-12-28T08:32:42Z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